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70" r:id="rId4"/>
    <p:sldId id="271" r:id="rId5"/>
  </p:sldIdLst>
  <p:sldSz cx="9144000" cy="5715000" type="screen16x1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Tw Cen MT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679">
          <p15:clr>
            <a:srgbClr val="A4A3A4"/>
          </p15:clr>
        </p15:guide>
        <p15:guide id="2" pos="5592">
          <p15:clr>
            <a:srgbClr val="A4A3A4"/>
          </p15:clr>
        </p15:guide>
        <p15:guide id="3" pos="55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pani Hirvonen" initials="TH" lastIdx="27" clrIdx="0">
    <p:extLst>
      <p:ext uri="{19B8F6BF-5375-455C-9EA6-DF929625EA0E}">
        <p15:presenceInfo xmlns:p15="http://schemas.microsoft.com/office/powerpoint/2012/main" userId="S-1-5-21-1065099672-379126580-1210191635-2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287F"/>
    <a:srgbClr val="15277F"/>
    <a:srgbClr val="3CB9FF"/>
    <a:srgbClr val="1017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360" autoAdjust="0"/>
    <p:restoredTop sz="94572"/>
  </p:normalViewPr>
  <p:slideViewPr>
    <p:cSldViewPr snapToGrid="0" snapToObjects="1">
      <p:cViewPr varScale="1">
        <p:scale>
          <a:sx n="165" d="100"/>
          <a:sy n="165" d="100"/>
        </p:scale>
        <p:origin x="2696" y="184"/>
      </p:cViewPr>
      <p:guideLst>
        <p:guide orient="horz" pos="679"/>
        <p:guide pos="5592"/>
        <p:guide pos="553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48" d="100"/>
          <a:sy n="148" d="100"/>
        </p:scale>
        <p:origin x="-412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F0176A4-08B9-7243-800C-34250EACF893}" type="datetimeFigureOut">
              <a:rPr lang="en-US"/>
              <a:pPr>
                <a:defRPr/>
              </a:pPr>
              <a:t>3/6/18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F659FB5-E4F1-3349-A1BD-82F3C6FA61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63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2A8FC-DEF1-464C-8720-9898435CB222}" type="datetimeFigureOut">
              <a:rPr lang="en-US" smtClean="0"/>
              <a:t>3/6/18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C5CC80-1484-7247-8BE0-DF497D2982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6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C5CC80-1484-7247-8BE0-DF497D2982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471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  <a:prstGeom prst="rect">
            <a:avLst/>
          </a:prstGeom>
        </p:spPr>
        <p:txBody>
          <a:bodyPr vert="horz" anchor="b"/>
          <a:lstStyle>
            <a:lvl1pPr algn="l">
              <a:defRPr sz="2400" b="1">
                <a:latin typeface="+mj-lt"/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9316DAE-D677-8444-BBC4-7C717FD6BD1B}"/>
              </a:ext>
            </a:extLst>
          </p:cNvPr>
          <p:cNvSpPr txBox="1"/>
          <p:nvPr userDrawn="1"/>
        </p:nvSpPr>
        <p:spPr>
          <a:xfrm>
            <a:off x="457200" y="5266510"/>
            <a:ext cx="29643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 b="1" dirty="0" err="1">
                <a:latin typeface="Century Gothic" panose="020B0502020202020204" pitchFamily="34" charset="0"/>
              </a:rPr>
              <a:t>www.teknosavo.fi</a:t>
            </a:r>
            <a:r>
              <a:rPr lang="fi-FI" sz="1000" b="1" dirty="0">
                <a:latin typeface="Century Gothic" panose="020B0502020202020204" pitchFamily="34" charset="0"/>
              </a:rPr>
              <a:t>/</a:t>
            </a:r>
            <a:r>
              <a:rPr lang="fi-FI" sz="1000" b="1" dirty="0" err="1">
                <a:latin typeface="Century Gothic" panose="020B0502020202020204" pitchFamily="34" charset="0"/>
              </a:rPr>
              <a:t>hem</a:t>
            </a:r>
            <a:endParaRPr lang="fi-FI" sz="1000" b="1" dirty="0">
              <a:latin typeface="Century Gothic" panose="020B0502020202020204" pitchFamily="34" charset="0"/>
            </a:endParaRP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66FF509D-DEDE-D643-8C6B-C417A10476F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336468" y="344324"/>
            <a:ext cx="1512075" cy="258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933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tausta-01.png"/>
          <p:cNvPicPr>
            <a:picLocks noChangeAspect="1"/>
          </p:cNvPicPr>
          <p:nvPr userDrawn="1"/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>
                    <a:alpha val="6588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6654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w Cen MT" charset="0"/>
          <a:ea typeface="MS PGothic" charset="0"/>
          <a:cs typeface="MS PGothic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Tw Cen M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>
            <a:extLst>
              <a:ext uri="{FF2B5EF4-FFF2-40B4-BE49-F238E27FC236}">
                <a16:creationId xmlns:a16="http://schemas.microsoft.com/office/drawing/2014/main" id="{EE35B8D3-8D30-7443-A9BF-5BC71B0953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458" y="1580892"/>
            <a:ext cx="6547374" cy="3848296"/>
          </a:xfrm>
          <a:prstGeom prst="rect">
            <a:avLst/>
          </a:prstGeom>
        </p:spPr>
      </p:pic>
      <p:sp>
        <p:nvSpPr>
          <p:cNvPr id="24" name="Title 6">
            <a:extLst>
              <a:ext uri="{FF2B5EF4-FFF2-40B4-BE49-F238E27FC236}">
                <a16:creationId xmlns:a16="http://schemas.microsoft.com/office/drawing/2014/main" id="{4322E3FE-554C-FB47-9B8F-663EFCCCDC1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38148" y="768187"/>
            <a:ext cx="8229600" cy="8331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b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</a:br>
            <a:b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</a:br>
            <a:b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</a:br>
            <a: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  <a:t>OPTIMERING AV MATERIALBEHANDLING</a:t>
            </a:r>
            <a:b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</a:br>
            <a:r>
              <a:rPr lang="fi-FI" dirty="0">
                <a:solidFill>
                  <a:srgbClr val="15277F"/>
                </a:solidFill>
                <a:latin typeface="Century Gothic"/>
              </a:rPr>
              <a:t>FRÅN PORT TILL KOKARE</a:t>
            </a:r>
            <a:endParaRPr lang="en-US" dirty="0">
              <a:solidFill>
                <a:srgbClr val="15277F"/>
              </a:solidFill>
              <a:latin typeface="Century Gothic"/>
            </a:endParaRP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D0AC36C0-0C36-2643-85D6-48BF93CC1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0651" y="4886568"/>
            <a:ext cx="90977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FillSmart</a:t>
            </a:r>
            <a:r>
              <a:rPr lang="en-US" sz="1000" b="1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26" name="Rectangle 4">
            <a:hlinkClick r:id="" action="ppaction://noaction"/>
            <a:extLst>
              <a:ext uri="{FF2B5EF4-FFF2-40B4-BE49-F238E27FC236}">
                <a16:creationId xmlns:a16="http://schemas.microsoft.com/office/drawing/2014/main" id="{EEF387CE-DA23-1A43-926E-752EDCF4B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5938" y="3830768"/>
            <a:ext cx="101641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BarkSmart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r>
              <a:rPr lang="en-US" sz="1000" b="1" dirty="0">
                <a:solidFill>
                  <a:schemeClr val="accent2"/>
                </a:solidFill>
                <a:latin typeface="Century Gothic"/>
                <a:cs typeface="Century Gothic"/>
              </a:rPr>
              <a:t> </a:t>
            </a:r>
          </a:p>
        </p:txBody>
      </p:sp>
      <p:sp>
        <p:nvSpPr>
          <p:cNvPr id="27" name="Rectangle 5">
            <a:hlinkClick r:id="" action="ppaction://noaction"/>
            <a:extLst>
              <a:ext uri="{FF2B5EF4-FFF2-40B4-BE49-F238E27FC236}">
                <a16:creationId xmlns:a16="http://schemas.microsoft.com/office/drawing/2014/main" id="{9DC4644B-B0B9-094D-816D-5ED26AA0E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2134" y="3619773"/>
            <a:ext cx="813799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LogSmart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28" name="Rectangle 6">
            <a:extLst>
              <a:ext uri="{FF2B5EF4-FFF2-40B4-BE49-F238E27FC236}">
                <a16:creationId xmlns:a16="http://schemas.microsoft.com/office/drawing/2014/main" id="{72FE7DB6-9F60-8548-9D89-8A1FA53D5B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1023" y="4452412"/>
            <a:ext cx="116730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ProfiSmart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29" name="Rectangle 18">
            <a:extLst>
              <a:ext uri="{FF2B5EF4-FFF2-40B4-BE49-F238E27FC236}">
                <a16:creationId xmlns:a16="http://schemas.microsoft.com/office/drawing/2014/main" id="{2BDD548B-E068-2F42-AA37-A969EA976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7203" y="4691157"/>
            <a:ext cx="138925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/>
                <a:cs typeface="Century Gothic"/>
              </a:rPr>
              <a:t>QS Measurement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DE5B0D2B-BA25-7B4D-B46B-3D0F59095C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13008" y="4271257"/>
            <a:ext cx="1185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StoneSmart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1" name="Rectangle 18">
            <a:hlinkClick r:id="" action="ppaction://noaction"/>
            <a:extLst>
              <a:ext uri="{FF2B5EF4-FFF2-40B4-BE49-F238E27FC236}">
                <a16:creationId xmlns:a16="http://schemas.microsoft.com/office/drawing/2014/main" id="{AA31A09F-5C9F-544F-B7E0-61DA0D7547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0952" y="4055212"/>
            <a:ext cx="11858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chemeClr val="accent2"/>
                </a:solidFill>
                <a:latin typeface="Century Gothic"/>
                <a:cs typeface="Century Gothic"/>
              </a:rPr>
              <a:t>SoundSmart</a:t>
            </a:r>
            <a:r>
              <a:rPr lang="en-US" sz="1000" b="1" baseline="30000" dirty="0" err="1">
                <a:solidFill>
                  <a:schemeClr val="accent2"/>
                </a:solidFill>
                <a:latin typeface="Century Gothic"/>
                <a:cs typeface="Century Gothic"/>
              </a:rPr>
              <a:t>TM</a:t>
            </a: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  <a:p>
            <a:pPr>
              <a:lnSpc>
                <a:spcPct val="90000"/>
              </a:lnSpc>
            </a:pPr>
            <a:endParaRPr lang="en-US" sz="1000" b="1" dirty="0">
              <a:solidFill>
                <a:schemeClr val="accent2"/>
              </a:solidFill>
              <a:latin typeface="Century Gothic"/>
              <a:cs typeface="Century Gothic"/>
            </a:endParaRPr>
          </a:p>
        </p:txBody>
      </p:sp>
      <p:sp>
        <p:nvSpPr>
          <p:cNvPr id="32" name="Rectangle 27">
            <a:hlinkClick r:id="" action="ppaction://noaction"/>
            <a:extLst>
              <a:ext uri="{FF2B5EF4-FFF2-40B4-BE49-F238E27FC236}">
                <a16:creationId xmlns:a16="http://schemas.microsoft.com/office/drawing/2014/main" id="{C07F9DDF-2EB4-E541-A118-DA146707C989}"/>
              </a:ext>
            </a:extLst>
          </p:cNvPr>
          <p:cNvSpPr/>
          <p:nvPr/>
        </p:nvSpPr>
        <p:spPr>
          <a:xfrm>
            <a:off x="7823882" y="3410419"/>
            <a:ext cx="11539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ChipSmart</a:t>
            </a:r>
            <a:r>
              <a:rPr lang="en-US" sz="1000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accent6"/>
                </a:solidFill>
                <a:latin typeface="Century Gothic"/>
                <a:cs typeface="Century Gothic"/>
              </a:rPr>
              <a:t>2D</a:t>
            </a:r>
          </a:p>
        </p:txBody>
      </p:sp>
      <p:sp>
        <p:nvSpPr>
          <p:cNvPr id="33" name="Rectangle 28">
            <a:hlinkClick r:id="" action="ppaction://noaction"/>
            <a:extLst>
              <a:ext uri="{FF2B5EF4-FFF2-40B4-BE49-F238E27FC236}">
                <a16:creationId xmlns:a16="http://schemas.microsoft.com/office/drawing/2014/main" id="{6D410CAC-C59C-404A-B684-5B0048B6EB60}"/>
              </a:ext>
            </a:extLst>
          </p:cNvPr>
          <p:cNvSpPr/>
          <p:nvPr/>
        </p:nvSpPr>
        <p:spPr>
          <a:xfrm>
            <a:off x="7896537" y="3205050"/>
            <a:ext cx="12516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1000" b="1" dirty="0" err="1">
                <a:solidFill>
                  <a:schemeClr val="accent6"/>
                </a:solidFill>
                <a:latin typeface="Century Gothic"/>
                <a:cs typeface="Century Gothic"/>
              </a:rPr>
              <a:t>ChipSmart</a:t>
            </a:r>
            <a:r>
              <a:rPr lang="en-US" sz="1000" b="1" baseline="30000" dirty="0">
                <a:solidFill>
                  <a:schemeClr val="accent6"/>
                </a:solidFill>
                <a:latin typeface="Century Gothic"/>
                <a:cs typeface="Century Gothic"/>
              </a:rPr>
              <a:t> </a:t>
            </a:r>
            <a:r>
              <a:rPr lang="en-US" sz="1000" b="1" dirty="0">
                <a:solidFill>
                  <a:schemeClr val="accent6"/>
                </a:solidFill>
                <a:latin typeface="Century Gothic"/>
                <a:cs typeface="Century Gothic"/>
              </a:rPr>
              <a:t>3D</a:t>
            </a:r>
          </a:p>
        </p:txBody>
      </p:sp>
      <p:sp>
        <p:nvSpPr>
          <p:cNvPr id="34" name="Rectangle 29">
            <a:extLst>
              <a:ext uri="{FF2B5EF4-FFF2-40B4-BE49-F238E27FC236}">
                <a16:creationId xmlns:a16="http://schemas.microsoft.com/office/drawing/2014/main" id="{05533912-96D8-6040-B46E-54DC95F7A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5844" y="2416731"/>
            <a:ext cx="10031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latin typeface="Century Gothic"/>
                <a:cs typeface="Century Gothic"/>
              </a:rPr>
              <a:t>ReportSmart</a:t>
            </a:r>
            <a:r>
              <a:rPr lang="en-US" sz="1000" b="1" baseline="30000" dirty="0">
                <a:latin typeface="Century Gothic"/>
                <a:cs typeface="Century Gothic"/>
              </a:rPr>
              <a:t> </a:t>
            </a:r>
            <a:endParaRPr lang="en-US" sz="1000" b="1" dirty="0">
              <a:latin typeface="Century Gothic"/>
              <a:cs typeface="Century Gothic"/>
            </a:endParaRPr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EC8CA7BF-8CAD-174C-9C47-73BDCB43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5809" y="4635124"/>
            <a:ext cx="1003115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 err="1">
                <a:solidFill>
                  <a:srgbClr val="6DB8B8"/>
                </a:solidFill>
                <a:latin typeface="Century Gothic"/>
                <a:cs typeface="Century Gothic"/>
              </a:rPr>
              <a:t>FeedSmart</a:t>
            </a:r>
            <a:r>
              <a:rPr lang="en-US" sz="1000" b="1" baseline="30000" dirty="0">
                <a:solidFill>
                  <a:srgbClr val="6DB8B8"/>
                </a:solidFill>
                <a:latin typeface="Century Gothic"/>
                <a:cs typeface="Century Gothic"/>
              </a:rPr>
              <a:t> </a:t>
            </a:r>
            <a:endParaRPr lang="en-US" sz="1000" b="1" dirty="0">
              <a:solidFill>
                <a:srgbClr val="6DB8B8"/>
              </a:solidFill>
              <a:latin typeface="Century Gothic"/>
              <a:cs typeface="Century Gothic"/>
            </a:endParaRPr>
          </a:p>
        </p:txBody>
      </p:sp>
      <p:sp>
        <p:nvSpPr>
          <p:cNvPr id="36" name="Rectangle 31">
            <a:extLst>
              <a:ext uri="{FF2B5EF4-FFF2-40B4-BE49-F238E27FC236}">
                <a16:creationId xmlns:a16="http://schemas.microsoft.com/office/drawing/2014/main" id="{51D14C58-902A-704E-9CB6-526E4BEB2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0847" y="4482775"/>
            <a:ext cx="1168048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b="1" dirty="0">
                <a:solidFill>
                  <a:schemeClr val="bg1">
                    <a:lumMod val="50000"/>
                  </a:schemeClr>
                </a:solidFill>
                <a:latin typeface="Century Gothic"/>
                <a:cs typeface="Century Gothic"/>
              </a:rPr>
              <a:t>Truck measurement station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C5E104CE-96B0-2249-BBBD-34BBDEF2F607}"/>
              </a:ext>
            </a:extLst>
          </p:cNvPr>
          <p:cNvSpPr/>
          <p:nvPr/>
        </p:nvSpPr>
        <p:spPr>
          <a:xfrm>
            <a:off x="438146" y="1712577"/>
            <a:ext cx="3168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500" dirty="0" err="1">
                <a:latin typeface="Century Gothic" panose="020B0502020202020204" pitchFamily="34" charset="0"/>
              </a:rPr>
              <a:t>Teknosavo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har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specialiserat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sig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på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optimerings</a:t>
            </a:r>
            <a:r>
              <a:rPr lang="fi-FI" sz="1500" dirty="0">
                <a:latin typeface="Century Gothic" panose="020B0502020202020204" pitchFamily="34" charset="0"/>
              </a:rPr>
              <a:t>- </a:t>
            </a:r>
            <a:r>
              <a:rPr lang="fi-FI" sz="1500" dirty="0" err="1">
                <a:latin typeface="Century Gothic" panose="020B0502020202020204" pitchFamily="34" charset="0"/>
              </a:rPr>
              <a:t>och</a:t>
            </a:r>
            <a:r>
              <a:rPr lang="fi-FI" sz="1500" dirty="0">
                <a:latin typeface="Century Gothic" panose="020B0502020202020204" pitchFamily="34" charset="0"/>
              </a:rPr>
              <a:t> online-</a:t>
            </a:r>
            <a:r>
              <a:rPr lang="fi-FI" sz="1500" dirty="0" err="1">
                <a:latin typeface="Century Gothic" panose="020B0502020202020204" pitchFamily="34" charset="0"/>
              </a:rPr>
              <a:t>mätsystemen</a:t>
            </a:r>
            <a:r>
              <a:rPr lang="fi-FI" sz="1500" dirty="0">
                <a:latin typeface="Century Gothic" panose="020B0502020202020204" pitchFamily="34" charset="0"/>
              </a:rPr>
              <a:t> för </a:t>
            </a:r>
            <a:r>
              <a:rPr lang="fi-FI" sz="1500" dirty="0" err="1">
                <a:latin typeface="Century Gothic" panose="020B0502020202020204" pitchFamily="34" charset="0"/>
              </a:rPr>
              <a:t>material-behandling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samt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på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processer</a:t>
            </a:r>
            <a:r>
              <a:rPr lang="fi-FI" sz="1500" dirty="0">
                <a:latin typeface="Century Gothic" panose="020B0502020202020204" pitchFamily="34" charset="0"/>
              </a:rPr>
              <a:t> för </a:t>
            </a:r>
            <a:r>
              <a:rPr lang="fi-FI" sz="1500" dirty="0" err="1">
                <a:latin typeface="Century Gothic" panose="020B0502020202020204" pitchFamily="34" charset="0"/>
              </a:rPr>
              <a:t>ved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och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flishantering</a:t>
            </a:r>
            <a:r>
              <a:rPr lang="fi-FI" sz="1500" dirty="0">
                <a:latin typeface="Century Gothic" panose="020B0502020202020204" pitchFamily="34" charset="0"/>
              </a:rPr>
              <a:t>. </a:t>
            </a:r>
          </a:p>
          <a:p>
            <a:r>
              <a:rPr lang="fi-FI" sz="1500" dirty="0" err="1">
                <a:latin typeface="Century Gothic" panose="020B0502020202020204" pitchFamily="34" charset="0"/>
              </a:rPr>
              <a:t>Företaget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har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levererat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mätsystemen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till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hundratals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produktionsannläggningar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runt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om</a:t>
            </a:r>
            <a:r>
              <a:rPr lang="fi-FI" sz="1500" dirty="0">
                <a:latin typeface="Century Gothic" panose="020B0502020202020204" pitchFamily="34" charset="0"/>
              </a:rPr>
              <a:t> i </a:t>
            </a:r>
            <a:r>
              <a:rPr lang="fi-FI" sz="1500" dirty="0" err="1">
                <a:latin typeface="Century Gothic" panose="020B0502020202020204" pitchFamily="34" charset="0"/>
              </a:rPr>
              <a:t>världen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från</a:t>
            </a:r>
            <a:r>
              <a:rPr lang="fi-FI" sz="1500" dirty="0">
                <a:latin typeface="Century Gothic" panose="020B0502020202020204" pitchFamily="34" charset="0"/>
              </a:rPr>
              <a:t> </a:t>
            </a:r>
            <a:r>
              <a:rPr lang="fi-FI" sz="1500" dirty="0" err="1">
                <a:latin typeface="Century Gothic" panose="020B0502020202020204" pitchFamily="34" charset="0"/>
              </a:rPr>
              <a:t>året</a:t>
            </a:r>
            <a:r>
              <a:rPr lang="fi-FI" sz="1500" dirty="0">
                <a:latin typeface="Century Gothic" panose="020B0502020202020204" pitchFamily="34" charset="0"/>
              </a:rPr>
              <a:t> 1988.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DFBA2AC-2480-ED44-AA31-0794E390A2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88" y="4243593"/>
            <a:ext cx="510243" cy="798282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E39AACD0-E2F3-4F42-A95E-1391C50CC01E}"/>
              </a:ext>
            </a:extLst>
          </p:cNvPr>
          <p:cNvSpPr/>
          <p:nvPr/>
        </p:nvSpPr>
        <p:spPr>
          <a:xfrm>
            <a:off x="438148" y="522621"/>
            <a:ext cx="1598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err="1">
                <a:solidFill>
                  <a:srgbClr val="15277F"/>
                </a:solidFill>
                <a:latin typeface="Century Gothic"/>
                <a:cs typeface="Century Gothic"/>
              </a:rPr>
              <a:t>Teknosavo</a:t>
            </a:r>
            <a:r>
              <a:rPr lang="en-US" sz="1600" b="1" dirty="0">
                <a:solidFill>
                  <a:srgbClr val="15277F"/>
                </a:solidFill>
                <a:latin typeface="Century Gothic"/>
                <a:cs typeface="Century Gothic"/>
              </a:rPr>
              <a:t> Oy</a:t>
            </a:r>
            <a:endParaRPr lang="fi-FI" sz="1600" b="1" dirty="0"/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70D3DEF9-CF3C-1240-BDE7-3CA1DA7E3C94}"/>
              </a:ext>
            </a:extLst>
          </p:cNvPr>
          <p:cNvSpPr/>
          <p:nvPr/>
        </p:nvSpPr>
        <p:spPr>
          <a:xfrm>
            <a:off x="475120" y="3993657"/>
            <a:ext cx="7216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ISO 9001</a:t>
            </a:r>
            <a:endParaRPr lang="fi-FI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i 19">
            <a:extLst>
              <a:ext uri="{FF2B5EF4-FFF2-40B4-BE49-F238E27FC236}">
                <a16:creationId xmlns:a16="http://schemas.microsoft.com/office/drawing/2014/main" id="{B43B2481-EE93-4B45-B170-D0C451778EC2}"/>
              </a:ext>
            </a:extLst>
          </p:cNvPr>
          <p:cNvSpPr/>
          <p:nvPr/>
        </p:nvSpPr>
        <p:spPr>
          <a:xfrm>
            <a:off x="544861" y="2997231"/>
            <a:ext cx="1982847" cy="1982847"/>
          </a:xfrm>
          <a:prstGeom prst="ellipse">
            <a:avLst/>
          </a:prstGeom>
          <a:solidFill>
            <a:srgbClr val="1528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77F"/>
              </a:solidFill>
            </a:endParaRPr>
          </a:p>
        </p:txBody>
      </p:sp>
      <p:pic>
        <p:nvPicPr>
          <p:cNvPr id="6" name="Picture 1" descr="measurementt-03.png">
            <a:extLst>
              <a:ext uri="{FF2B5EF4-FFF2-40B4-BE49-F238E27FC236}">
                <a16:creationId xmlns:a16="http://schemas.microsoft.com/office/drawing/2014/main" id="{7792B7C7-5B5E-9342-95FD-C43F224D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26" y="1168595"/>
            <a:ext cx="2530626" cy="240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0" descr="wsDisplay.png">
            <a:extLst>
              <a:ext uri="{FF2B5EF4-FFF2-40B4-BE49-F238E27FC236}">
                <a16:creationId xmlns:a16="http://schemas.microsoft.com/office/drawing/2014/main" id="{7B07FCE7-55F0-B648-8F03-ED868C2558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52" y="1541352"/>
            <a:ext cx="2229235" cy="1207502"/>
          </a:xfrm>
          <a:prstGeom prst="rect">
            <a:avLst/>
          </a:prstGeom>
        </p:spPr>
      </p:pic>
      <p:sp>
        <p:nvSpPr>
          <p:cNvPr id="10" name="Rectangle 7">
            <a:extLst>
              <a:ext uri="{FF2B5EF4-FFF2-40B4-BE49-F238E27FC236}">
                <a16:creationId xmlns:a16="http://schemas.microsoft.com/office/drawing/2014/main" id="{0839DB57-5C9E-B547-8C00-4D46384ED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220" y="706930"/>
            <a:ext cx="38364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SzPct val="90000"/>
            </a:pPr>
            <a:r>
              <a:rPr lang="en-US" sz="2400" b="1" dirty="0">
                <a:solidFill>
                  <a:srgbClr val="15277F"/>
                </a:solidFill>
                <a:latin typeface="Century Gothic"/>
                <a:cs typeface="Century Gothic"/>
              </a:rPr>
              <a:t>WOODSMART</a:t>
            </a:r>
            <a:r>
              <a:rPr lang="en-US" sz="2400" b="1" baseline="30000" dirty="0">
                <a:solidFill>
                  <a:srgbClr val="15277F"/>
                </a:solidFill>
                <a:latin typeface="Century Gothic"/>
                <a:cs typeface="Century Gothic"/>
              </a:rPr>
              <a:t>TM </a:t>
            </a:r>
            <a:r>
              <a:rPr lang="en-US" sz="2400" b="1" dirty="0">
                <a:solidFill>
                  <a:srgbClr val="15277F"/>
                </a:solidFill>
                <a:latin typeface="Century Gothic"/>
                <a:cs typeface="Century Gothic"/>
              </a:rPr>
              <a:t>SERVICE 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AAF158B-07D3-9442-8365-E1AE43A2F9D1}"/>
              </a:ext>
            </a:extLst>
          </p:cNvPr>
          <p:cNvSpPr/>
          <p:nvPr/>
        </p:nvSpPr>
        <p:spPr>
          <a:xfrm>
            <a:off x="454219" y="1237405"/>
            <a:ext cx="55942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latin typeface="Century Gothic"/>
                <a:cs typeface="Century Gothic"/>
              </a:rPr>
              <a:t>WoodSmart</a:t>
            </a:r>
            <a:r>
              <a:rPr lang="en-US" sz="1500" baseline="30000" dirty="0" err="1">
                <a:latin typeface="Century Gothic"/>
                <a:cs typeface="Century Gothic"/>
              </a:rPr>
              <a:t>TM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är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fi-FI" sz="1500" dirty="0" err="1">
                <a:latin typeface="Century Gothic"/>
              </a:rPr>
              <a:t>optimeringssystem</a:t>
            </a:r>
            <a:r>
              <a:rPr lang="fi-FI" sz="1500" dirty="0">
                <a:latin typeface="Century Gothic"/>
              </a:rPr>
              <a:t> för </a:t>
            </a:r>
            <a:r>
              <a:rPr lang="fi-FI" sz="1500" dirty="0" err="1">
                <a:latin typeface="Century Gothic"/>
              </a:rPr>
              <a:t>barkningsprocess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med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fast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månadspris</a:t>
            </a:r>
            <a:r>
              <a:rPr lang="en-US" sz="1500" dirty="0">
                <a:latin typeface="Century Gothic"/>
                <a:cs typeface="Century Gothic"/>
              </a:rPr>
              <a:t>. </a:t>
            </a:r>
            <a:r>
              <a:rPr lang="en-US" sz="1500" dirty="0" err="1">
                <a:latin typeface="Century Gothic"/>
                <a:cs typeface="Century Gothic"/>
              </a:rPr>
              <a:t>För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kunderna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menar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det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jämn</a:t>
            </a:r>
            <a:r>
              <a:rPr lang="en-US" sz="1500" dirty="0">
                <a:latin typeface="Century Gothic"/>
                <a:cs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produktion</a:t>
            </a:r>
            <a:r>
              <a:rPr lang="en-US" sz="1500" dirty="0">
                <a:latin typeface="Century Gothic"/>
                <a:cs typeface="Century Gothic"/>
              </a:rPr>
              <a:t>, </a:t>
            </a:r>
            <a:r>
              <a:rPr lang="fi-FI" sz="1500" dirty="0" err="1">
                <a:latin typeface="Century Gothic"/>
                <a:cs typeface="Century Gothic"/>
              </a:rPr>
              <a:t>r</a:t>
            </a:r>
            <a:r>
              <a:rPr lang="fi-FI" sz="1500" dirty="0" err="1">
                <a:latin typeface="Century Gothic"/>
              </a:rPr>
              <a:t>enare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flis</a:t>
            </a:r>
            <a:r>
              <a:rPr lang="fi-FI" sz="1500" dirty="0">
                <a:latin typeface="Century Gothic"/>
              </a:rPr>
              <a:t> </a:t>
            </a:r>
            <a:r>
              <a:rPr lang="en-US" sz="1500" dirty="0" err="1">
                <a:latin typeface="Century Gothic"/>
              </a:rPr>
              <a:t>och</a:t>
            </a:r>
            <a:r>
              <a:rPr lang="en-US" sz="1500" dirty="0">
                <a:latin typeface="Century Gothic"/>
              </a:rPr>
              <a:t> </a:t>
            </a:r>
            <a:r>
              <a:rPr lang="en-US" sz="1500" dirty="0" err="1">
                <a:latin typeface="Century Gothic"/>
              </a:rPr>
              <a:t>mindre</a:t>
            </a:r>
            <a:r>
              <a:rPr lang="en-US" sz="1500" dirty="0">
                <a:latin typeface="Century Gothic"/>
              </a:rPr>
              <a:t> </a:t>
            </a:r>
            <a:r>
              <a:rPr lang="en-US" sz="1500" dirty="0" err="1">
                <a:latin typeface="Century Gothic"/>
                <a:cs typeface="Century Gothic"/>
              </a:rPr>
              <a:t>vedförlust</a:t>
            </a:r>
            <a:r>
              <a:rPr lang="en-US" sz="1500" dirty="0">
                <a:latin typeface="Century Gothic"/>
                <a:cs typeface="Century Gothic"/>
              </a:rPr>
              <a:t>. </a:t>
            </a:r>
            <a:br>
              <a:rPr lang="en-US" sz="1500" dirty="0">
                <a:latin typeface="Century Gothic"/>
                <a:cs typeface="Century Gothic"/>
              </a:rPr>
            </a:br>
            <a:r>
              <a:rPr lang="en-US" sz="1500" dirty="0" err="1">
                <a:latin typeface="Century Gothic" panose="020B0502020202020204" pitchFamily="34" charset="0"/>
                <a:cs typeface="Century Gothic"/>
              </a:rPr>
              <a:t>WoodSmart</a:t>
            </a:r>
            <a:r>
              <a:rPr lang="en-US" sz="1500" baseline="30000" dirty="0" err="1">
                <a:latin typeface="Century Gothic" panose="020B0502020202020204" pitchFamily="34" charset="0"/>
                <a:cs typeface="Century Gothic"/>
              </a:rPr>
              <a:t>TM</a:t>
            </a:r>
            <a:r>
              <a:rPr lang="en-US" sz="1500" dirty="0">
                <a:latin typeface="Century Gothic" panose="020B0502020202020204" pitchFamily="34" charset="0"/>
                <a:cs typeface="Century Gothic"/>
              </a:rPr>
              <a:t> </a:t>
            </a:r>
            <a:r>
              <a:rPr lang="en-US" sz="1500" dirty="0">
                <a:latin typeface="Century Gothic"/>
              </a:rPr>
              <a:t>–</a:t>
            </a:r>
            <a:r>
              <a:rPr lang="fi-FI" sz="1500" dirty="0" err="1">
                <a:latin typeface="Century Gothic"/>
              </a:rPr>
              <a:t>helhetsservice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omfattar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kundsupport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samt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uppdateringar</a:t>
            </a:r>
            <a:r>
              <a:rPr lang="fi-FI" sz="1500" dirty="0">
                <a:latin typeface="Century Gothic"/>
              </a:rPr>
              <a:t>, </a:t>
            </a:r>
            <a:r>
              <a:rPr lang="fi-FI" sz="1500" dirty="0" err="1">
                <a:latin typeface="Century Gothic"/>
              </a:rPr>
              <a:t>service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och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reservdelar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som</a:t>
            </a:r>
            <a:r>
              <a:rPr lang="fi-FI" sz="1500" dirty="0">
                <a:latin typeface="Century Gothic"/>
              </a:rPr>
              <a:t> </a:t>
            </a:r>
            <a:r>
              <a:rPr lang="fi-FI" sz="1500" dirty="0" err="1">
                <a:latin typeface="Century Gothic"/>
              </a:rPr>
              <a:t>behövs</a:t>
            </a:r>
            <a:r>
              <a:rPr lang="fi-FI" sz="1500" dirty="0">
                <a:latin typeface="Century Gothic"/>
              </a:rPr>
              <a:t>.</a:t>
            </a:r>
          </a:p>
          <a:p>
            <a:endParaRPr lang="en-US" sz="1500" dirty="0">
              <a:latin typeface="Century Gothic"/>
              <a:cs typeface="Century Gothic"/>
            </a:endParaRPr>
          </a:p>
          <a:p>
            <a:endParaRPr lang="en-US" sz="1500" dirty="0">
              <a:latin typeface="Century Gothic"/>
              <a:cs typeface="Century Gothic"/>
            </a:endParaRPr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0F3927AC-F9FD-8D4F-A530-B9D92DFF13AD}"/>
              </a:ext>
            </a:extLst>
          </p:cNvPr>
          <p:cNvSpPr/>
          <p:nvPr/>
        </p:nvSpPr>
        <p:spPr>
          <a:xfrm>
            <a:off x="2591952" y="2997231"/>
            <a:ext cx="1982847" cy="1982847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77F"/>
              </a:solidFill>
            </a:endParaRPr>
          </a:p>
        </p:txBody>
      </p:sp>
      <p:sp>
        <p:nvSpPr>
          <p:cNvPr id="16" name="Ellipsi 15">
            <a:extLst>
              <a:ext uri="{FF2B5EF4-FFF2-40B4-BE49-F238E27FC236}">
                <a16:creationId xmlns:a16="http://schemas.microsoft.com/office/drawing/2014/main" id="{824D7FD4-4A4F-BC48-B1A0-642B4761650F}"/>
              </a:ext>
            </a:extLst>
          </p:cNvPr>
          <p:cNvSpPr/>
          <p:nvPr/>
        </p:nvSpPr>
        <p:spPr>
          <a:xfrm>
            <a:off x="4624512" y="2997231"/>
            <a:ext cx="1982308" cy="198230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77F"/>
              </a:solidFill>
            </a:endParaRP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93A053BB-C7D6-144E-A97A-F3BBC87526F1}"/>
              </a:ext>
            </a:extLst>
          </p:cNvPr>
          <p:cNvSpPr/>
          <p:nvPr/>
        </p:nvSpPr>
        <p:spPr>
          <a:xfrm>
            <a:off x="2378550" y="3504370"/>
            <a:ext cx="2432303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ENERGIBESPARING ÄVEN</a:t>
            </a:r>
            <a:endParaRPr lang="fi-FI" sz="1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fi-FI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30 %</a:t>
            </a:r>
          </a:p>
          <a:p>
            <a:pPr algn="ctr"/>
            <a:endParaRPr lang="fi-FI" sz="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4B8511E5-28B9-944B-A11D-CA441BABA896}"/>
              </a:ext>
            </a:extLst>
          </p:cNvPr>
          <p:cNvSpPr/>
          <p:nvPr/>
        </p:nvSpPr>
        <p:spPr>
          <a:xfrm>
            <a:off x="4639623" y="3515803"/>
            <a:ext cx="19373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EFFEKTIVITETS-GRARANTI </a:t>
            </a:r>
            <a:br>
              <a:rPr lang="fi-FI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fi-FI" sz="1400" b="1" dirty="0">
                <a:solidFill>
                  <a:schemeClr val="bg1"/>
                </a:solidFill>
                <a:latin typeface="Century Gothic" panose="020B0502020202020204" pitchFamily="34" charset="0"/>
              </a:rPr>
              <a:t>UNDER HELA AVTALSPERIODEN </a:t>
            </a: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A6EE46F6-62AB-8942-9610-13FB109D4673}"/>
              </a:ext>
            </a:extLst>
          </p:cNvPr>
          <p:cNvSpPr/>
          <p:nvPr/>
        </p:nvSpPr>
        <p:spPr>
          <a:xfrm>
            <a:off x="320081" y="3401938"/>
            <a:ext cx="2432303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4500" b="1" dirty="0">
                <a:solidFill>
                  <a:schemeClr val="bg1"/>
                </a:solidFill>
                <a:latin typeface="Century Gothic" panose="020B0502020202020204" pitchFamily="34" charset="0"/>
              </a:rPr>
              <a:t>50 %</a:t>
            </a:r>
          </a:p>
          <a:p>
            <a:pPr algn="ctr"/>
            <a:r>
              <a:rPr lang="fi-FI" sz="1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MINDRE MATERIALSVINN </a:t>
            </a:r>
          </a:p>
          <a:p>
            <a:pPr algn="ctr"/>
            <a:endParaRPr lang="fi-FI" sz="45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11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fi-FI" sz="4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Ellipsi 20">
            <a:extLst>
              <a:ext uri="{FF2B5EF4-FFF2-40B4-BE49-F238E27FC236}">
                <a16:creationId xmlns:a16="http://schemas.microsoft.com/office/drawing/2014/main" id="{A7477F53-27AC-8F44-851E-9A4BDD3FE48E}"/>
              </a:ext>
            </a:extLst>
          </p:cNvPr>
          <p:cNvSpPr/>
          <p:nvPr/>
        </p:nvSpPr>
        <p:spPr>
          <a:xfrm>
            <a:off x="6653292" y="2997231"/>
            <a:ext cx="1982308" cy="1982308"/>
          </a:xfrm>
          <a:prstGeom prst="ellipse">
            <a:avLst/>
          </a:prstGeom>
          <a:solidFill>
            <a:srgbClr val="1528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rgbClr val="15277F"/>
              </a:solidFill>
            </a:endParaRPr>
          </a:p>
        </p:txBody>
      </p:sp>
      <p:sp>
        <p:nvSpPr>
          <p:cNvPr id="11" name="Rectangle 45">
            <a:extLst>
              <a:ext uri="{FF2B5EF4-FFF2-40B4-BE49-F238E27FC236}">
                <a16:creationId xmlns:a16="http://schemas.microsoft.com/office/drawing/2014/main" id="{929334DE-FBA5-824B-9192-8C6F44188C93}"/>
              </a:ext>
            </a:extLst>
          </p:cNvPr>
          <p:cNvSpPr/>
          <p:nvPr/>
        </p:nvSpPr>
        <p:spPr>
          <a:xfrm>
            <a:off x="6722893" y="3557767"/>
            <a:ext cx="1843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sz="1400" b="1" dirty="0">
                <a:solidFill>
                  <a:schemeClr val="bg1"/>
                </a:solidFill>
                <a:latin typeface="Century Gothic"/>
                <a:cs typeface="Century Gothic"/>
              </a:rPr>
              <a:t>ÅRLIG TOTAL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Century Gothic"/>
                <a:cs typeface="Century Gothic"/>
              </a:rPr>
              <a:t>INBESPARING</a:t>
            </a:r>
          </a:p>
          <a:p>
            <a:pPr algn="ctr"/>
            <a:r>
              <a:rPr lang="fi-FI" sz="1400" b="1" dirty="0">
                <a:solidFill>
                  <a:schemeClr val="bg1"/>
                </a:solidFill>
                <a:latin typeface="Century Gothic"/>
                <a:cs typeface="Century Gothic"/>
              </a:rPr>
              <a:t>1,2 MN€ </a:t>
            </a:r>
          </a:p>
          <a:p>
            <a:pPr algn="ctr"/>
            <a:r>
              <a:rPr lang="fi-FI" sz="800" b="1" dirty="0">
                <a:solidFill>
                  <a:schemeClr val="bg1"/>
                </a:solidFill>
                <a:latin typeface="Century Gothic"/>
                <a:cs typeface="Century Gothic"/>
              </a:rPr>
              <a:t>(</a:t>
            </a:r>
            <a:r>
              <a:rPr lang="fi-FI" sz="800" b="1" dirty="0" err="1">
                <a:solidFill>
                  <a:schemeClr val="bg1"/>
                </a:solidFill>
                <a:latin typeface="Century Gothic"/>
                <a:cs typeface="Century Gothic"/>
              </a:rPr>
              <a:t>Kapacitet</a:t>
            </a:r>
            <a:r>
              <a:rPr lang="fi-FI" sz="800" b="1" dirty="0">
                <a:solidFill>
                  <a:schemeClr val="bg1"/>
                </a:solidFill>
                <a:latin typeface="Century Gothic"/>
                <a:cs typeface="Century Gothic"/>
              </a:rPr>
              <a:t> 600 000 t/</a:t>
            </a:r>
            <a:r>
              <a:rPr lang="fi-FI" sz="800" b="1" dirty="0" err="1">
                <a:solidFill>
                  <a:schemeClr val="bg1"/>
                </a:solidFill>
                <a:latin typeface="Century Gothic"/>
                <a:cs typeface="Century Gothic"/>
              </a:rPr>
              <a:t>år</a:t>
            </a:r>
            <a:r>
              <a:rPr lang="fi-FI" sz="800" b="1" dirty="0">
                <a:solidFill>
                  <a:schemeClr val="bg1"/>
                </a:solidFill>
                <a:latin typeface="Century Gothic"/>
                <a:cs typeface="Century Gothic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4689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C6AB4148-4AD1-254B-8853-A57B4F7D7981}"/>
              </a:ext>
            </a:extLst>
          </p:cNvPr>
          <p:cNvSpPr/>
          <p:nvPr/>
        </p:nvSpPr>
        <p:spPr>
          <a:xfrm>
            <a:off x="543298" y="2984903"/>
            <a:ext cx="1933446" cy="3248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7DCB0111-48F9-8541-AB4D-71D0719E7E19}"/>
              </a:ext>
            </a:extLst>
          </p:cNvPr>
          <p:cNvSpPr/>
          <p:nvPr/>
        </p:nvSpPr>
        <p:spPr>
          <a:xfrm>
            <a:off x="2574306" y="2997322"/>
            <a:ext cx="1941693" cy="311818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Suorakulmio 5">
            <a:extLst>
              <a:ext uri="{FF2B5EF4-FFF2-40B4-BE49-F238E27FC236}">
                <a16:creationId xmlns:a16="http://schemas.microsoft.com/office/drawing/2014/main" id="{59FEDBF8-FF21-F149-B5EF-0D17CAB7B650}"/>
              </a:ext>
            </a:extLst>
          </p:cNvPr>
          <p:cNvSpPr/>
          <p:nvPr/>
        </p:nvSpPr>
        <p:spPr>
          <a:xfrm>
            <a:off x="4641451" y="2984270"/>
            <a:ext cx="1922203" cy="3248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A342E883-E597-6F40-84AF-705D0E2849FC}"/>
              </a:ext>
            </a:extLst>
          </p:cNvPr>
          <p:cNvSpPr/>
          <p:nvPr/>
        </p:nvSpPr>
        <p:spPr>
          <a:xfrm>
            <a:off x="6684905" y="2997323"/>
            <a:ext cx="1922204" cy="324869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631CA2CE-13FD-2144-B72F-711AFE181A5C}"/>
              </a:ext>
            </a:extLst>
          </p:cNvPr>
          <p:cNvSpPr txBox="1">
            <a:spLocks/>
          </p:cNvSpPr>
          <p:nvPr/>
        </p:nvSpPr>
        <p:spPr bwMode="auto">
          <a:xfrm>
            <a:off x="457200" y="587858"/>
            <a:ext cx="8229600" cy="61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w Cen MT"/>
                <a:ea typeface="MS PGothic" charset="0"/>
                <a:cs typeface="MS PGothic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w Cen MT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ts val="3300"/>
              </a:lnSpc>
            </a:pPr>
            <a: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  <a:t>VARFÖR WOODSMART</a:t>
            </a:r>
            <a:r>
              <a:rPr lang="en-US" baseline="30000" dirty="0">
                <a:solidFill>
                  <a:srgbClr val="15277F"/>
                </a:solidFill>
                <a:latin typeface="Century Gothic"/>
                <a:cs typeface="Century Gothic"/>
              </a:rPr>
              <a:t>TM</a:t>
            </a:r>
            <a:r>
              <a:rPr lang="en-US" dirty="0">
                <a:solidFill>
                  <a:srgbClr val="15277F"/>
                </a:solidFill>
                <a:latin typeface="Century Gothic"/>
                <a:cs typeface="Century Gothic"/>
              </a:rPr>
              <a:t>?</a:t>
            </a: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5DE1730D-4ECE-2545-9ABD-DA765C1D52F6}"/>
              </a:ext>
            </a:extLst>
          </p:cNvPr>
          <p:cNvSpPr txBox="1"/>
          <p:nvPr/>
        </p:nvSpPr>
        <p:spPr>
          <a:xfrm>
            <a:off x="554540" y="3003453"/>
            <a:ext cx="20259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chemeClr val="bg1"/>
                </a:solidFill>
                <a:latin typeface="Century Gothic"/>
              </a:rPr>
              <a:t>Jämn</a:t>
            </a:r>
            <a:r>
              <a:rPr lang="fi-FI" sz="1200" b="1" dirty="0">
                <a:solidFill>
                  <a:schemeClr val="bg1"/>
                </a:solidFill>
                <a:latin typeface="Century Gothic"/>
              </a:rPr>
              <a:t> produktion</a:t>
            </a:r>
          </a:p>
          <a:p>
            <a:endParaRPr lang="fi-FI" sz="1200" dirty="0">
              <a:latin typeface="Century Gothic" panose="020B0502020202020204" pitchFamily="34" charset="0"/>
            </a:endParaRPr>
          </a:p>
          <a:p>
            <a:endParaRPr lang="fi-FI" sz="1200" dirty="0"/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EB50E74D-F475-D94D-B52A-BAA5057D0821}"/>
              </a:ext>
            </a:extLst>
          </p:cNvPr>
          <p:cNvSpPr txBox="1"/>
          <p:nvPr/>
        </p:nvSpPr>
        <p:spPr>
          <a:xfrm>
            <a:off x="4657971" y="3003453"/>
            <a:ext cx="1878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chemeClr val="bg1"/>
                </a:solidFill>
                <a:latin typeface="Century Gothic"/>
              </a:defRPr>
            </a:lvl1pPr>
          </a:lstStyle>
          <a:p>
            <a:r>
              <a:rPr lang="fi-FI" sz="1200" dirty="0" err="1"/>
              <a:t>Energibesparingar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65D47B8F-6D0E-F649-9197-74895B8F789A}"/>
              </a:ext>
            </a:extLst>
          </p:cNvPr>
          <p:cNvSpPr txBox="1"/>
          <p:nvPr/>
        </p:nvSpPr>
        <p:spPr>
          <a:xfrm>
            <a:off x="6638051" y="3003453"/>
            <a:ext cx="2453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b="1" dirty="0" err="1">
                <a:solidFill>
                  <a:schemeClr val="bg1"/>
                </a:solidFill>
                <a:latin typeface="Century Gothic"/>
              </a:rPr>
              <a:t>Fortlöpande</a:t>
            </a:r>
            <a:r>
              <a:rPr lang="fi-FI" sz="1200" b="1" dirty="0"/>
              <a:t> </a:t>
            </a:r>
            <a:r>
              <a:rPr lang="fi-FI" sz="1200" b="1" dirty="0" err="1">
                <a:solidFill>
                  <a:schemeClr val="bg1"/>
                </a:solidFill>
                <a:latin typeface="Century Gothic"/>
              </a:rPr>
              <a:t>kundsupport</a:t>
            </a:r>
            <a:endParaRPr lang="fi-FI" sz="1200" b="1" dirty="0">
              <a:solidFill>
                <a:schemeClr val="bg1"/>
              </a:solidFill>
              <a:latin typeface="Century Gothic"/>
            </a:endParaRPr>
          </a:p>
          <a:p>
            <a:endParaRPr lang="fi-FI" sz="1200" dirty="0">
              <a:latin typeface="Century Gothic" panose="020B0502020202020204" pitchFamily="34" charset="0"/>
            </a:endParaRPr>
          </a:p>
          <a:p>
            <a:endParaRPr lang="fi-FI" sz="1200" dirty="0"/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42571951-4D96-FC4D-B559-9DD67BB69373}"/>
              </a:ext>
            </a:extLst>
          </p:cNvPr>
          <p:cNvSpPr txBox="1"/>
          <p:nvPr/>
        </p:nvSpPr>
        <p:spPr>
          <a:xfrm>
            <a:off x="2569098" y="3003453"/>
            <a:ext cx="2014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300" b="1">
                <a:solidFill>
                  <a:schemeClr val="bg1"/>
                </a:solidFill>
                <a:latin typeface="Century Gothic"/>
              </a:defRPr>
            </a:lvl1pPr>
          </a:lstStyle>
          <a:p>
            <a:r>
              <a:rPr lang="fi-FI" sz="1200" dirty="0" err="1"/>
              <a:t>Mindre</a:t>
            </a:r>
            <a:r>
              <a:rPr lang="fi-FI" sz="1200" dirty="0"/>
              <a:t> </a:t>
            </a:r>
            <a:r>
              <a:rPr lang="fi-FI" sz="1200" dirty="0" err="1"/>
              <a:t>vedförlust</a:t>
            </a:r>
            <a:endParaRPr lang="fi-FI" sz="1200" dirty="0"/>
          </a:p>
          <a:p>
            <a:endParaRPr lang="fi-FI" sz="1200" dirty="0"/>
          </a:p>
          <a:p>
            <a:endParaRPr lang="fi-FI" sz="1200" dirty="0"/>
          </a:p>
        </p:txBody>
      </p:sp>
      <p:sp>
        <p:nvSpPr>
          <p:cNvPr id="14" name="Suorakulmio 13">
            <a:extLst>
              <a:ext uri="{FF2B5EF4-FFF2-40B4-BE49-F238E27FC236}">
                <a16:creationId xmlns:a16="http://schemas.microsoft.com/office/drawing/2014/main" id="{DC945F43-6F00-0042-BF1E-5E24678A7E4B}"/>
              </a:ext>
            </a:extLst>
          </p:cNvPr>
          <p:cNvSpPr/>
          <p:nvPr/>
        </p:nvSpPr>
        <p:spPr>
          <a:xfrm>
            <a:off x="455511" y="3335878"/>
            <a:ext cx="2005627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Century Gothic" panose="020B0502020202020204" pitchFamily="34" charset="0"/>
              </a:rPr>
              <a:t>Avbarkningens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styrteknik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möjliggör</a:t>
            </a:r>
            <a:r>
              <a:rPr lang="fi-FI" sz="1100" dirty="0">
                <a:latin typeface="Century Gothic" panose="020B0502020202020204" pitchFamily="34" charset="0"/>
              </a:rPr>
              <a:t> en </a:t>
            </a:r>
            <a:r>
              <a:rPr lang="fi-FI" sz="1100" dirty="0" err="1">
                <a:latin typeface="Century Gothic" panose="020B0502020202020204" pitchFamily="34" charset="0"/>
              </a:rPr>
              <a:t>jämn</a:t>
            </a:r>
            <a:r>
              <a:rPr lang="fi-FI" sz="1100" dirty="0">
                <a:latin typeface="Century Gothic" panose="020B0502020202020204" pitchFamily="34" charset="0"/>
              </a:rPr>
              <a:t> produktion. I </a:t>
            </a:r>
            <a:r>
              <a:rPr lang="fi-FI" sz="1100" dirty="0" err="1">
                <a:latin typeface="Century Gothic" panose="020B0502020202020204" pitchFamily="34" charset="0"/>
              </a:rPr>
              <a:t>undantags-situationer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reagerar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systemet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omedelbart</a:t>
            </a:r>
            <a:r>
              <a:rPr lang="fi-FI" sz="1100" dirty="0">
                <a:latin typeface="Century Gothic" panose="020B0502020202020204" pitchFamily="34" charset="0"/>
              </a:rPr>
              <a:t>,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 err="1">
                <a:latin typeface="Century Gothic" panose="020B0502020202020204" pitchFamily="34" charset="0"/>
              </a:rPr>
              <a:t>och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driftstoppen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kan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minimeras</a:t>
            </a:r>
            <a:r>
              <a:rPr lang="fi-FI" sz="1100" dirty="0">
                <a:latin typeface="Century Gothic" panose="020B0502020202020204" pitchFamily="34" charset="0"/>
              </a:rPr>
              <a:t>. </a:t>
            </a: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5277549C-C5EC-B149-B67E-C44B4E94F28E}"/>
              </a:ext>
            </a:extLst>
          </p:cNvPr>
          <p:cNvSpPr/>
          <p:nvPr/>
        </p:nvSpPr>
        <p:spPr>
          <a:xfrm>
            <a:off x="4564475" y="3411967"/>
            <a:ext cx="2046825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Century Gothic" panose="020B0502020202020204" pitchFamily="34" charset="0"/>
              </a:rPr>
              <a:t>Avbarkningens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elförbrukning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minskar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genom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automation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med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upp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till</a:t>
            </a:r>
            <a:r>
              <a:rPr lang="fi-FI" sz="1100" dirty="0">
                <a:latin typeface="Century Gothic" panose="020B0502020202020204" pitchFamily="34" charset="0"/>
              </a:rPr>
              <a:t> 30 %, </a:t>
            </a:r>
            <a:r>
              <a:rPr lang="fi-FI" sz="1100" dirty="0" err="1">
                <a:latin typeface="Century Gothic" panose="020B0502020202020204" pitchFamily="34" charset="0"/>
              </a:rPr>
              <a:t>eftersom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trummans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varvtal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kan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sänkas</a:t>
            </a:r>
            <a:r>
              <a:rPr lang="fi-FI" sz="1100" dirty="0">
                <a:latin typeface="Century Gothic" panose="020B0502020202020204" pitchFamily="34" charset="0"/>
              </a:rPr>
              <a:t>. </a:t>
            </a:r>
            <a:r>
              <a:rPr lang="fi-FI" sz="1100" dirty="0" err="1">
                <a:latin typeface="Century Gothic" panose="020B0502020202020204" pitchFamily="34" charset="0"/>
              </a:rPr>
              <a:t>Energibesparingar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uppstår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också</a:t>
            </a:r>
            <a:r>
              <a:rPr lang="fi-FI" sz="1100" dirty="0">
                <a:latin typeface="Century Gothic" panose="020B0502020202020204" pitchFamily="34" charset="0"/>
              </a:rPr>
              <a:t> via </a:t>
            </a:r>
            <a:r>
              <a:rPr lang="fi-FI" sz="1100" dirty="0" err="1">
                <a:latin typeface="Century Gothic" panose="020B0502020202020204" pitchFamily="34" charset="0"/>
              </a:rPr>
              <a:t>upptiningsenergin</a:t>
            </a:r>
            <a:r>
              <a:rPr lang="fi-FI" sz="1100" dirty="0">
                <a:latin typeface="Century Gothic" panose="020B0502020202020204" pitchFamily="34" charset="0"/>
              </a:rPr>
              <a:t>, </a:t>
            </a:r>
            <a:r>
              <a:rPr lang="fi-FI" sz="1100" dirty="0" err="1">
                <a:latin typeface="Century Gothic" panose="020B0502020202020204" pitchFamily="34" charset="0"/>
              </a:rPr>
              <a:t>eftersom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energiför-brukningen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regleras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efter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behov</a:t>
            </a:r>
            <a:r>
              <a:rPr lang="fi-FI" sz="11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0C7FDA5E-47D9-CB4A-AA68-7961CADF207C}"/>
              </a:ext>
            </a:extLst>
          </p:cNvPr>
          <p:cNvSpPr/>
          <p:nvPr/>
        </p:nvSpPr>
        <p:spPr>
          <a:xfrm>
            <a:off x="2483101" y="3411967"/>
            <a:ext cx="21136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latin typeface="Century Gothic" panose="020B0502020202020204" pitchFamily="34" charset="0"/>
              </a:rPr>
              <a:t>En </a:t>
            </a:r>
            <a:r>
              <a:rPr lang="fi-FI" sz="1100" dirty="0" err="1">
                <a:latin typeface="Century Gothic" panose="020B0502020202020204" pitchFamily="34" charset="0"/>
              </a:rPr>
              <a:t>exakt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och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optimerad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avbarkning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minskar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vedförlust</a:t>
            </a:r>
            <a:r>
              <a:rPr lang="fi-FI" sz="1100" dirty="0">
                <a:latin typeface="Century Gothic" panose="020B0502020202020204" pitchFamily="34" charset="0"/>
              </a:rPr>
              <a:t>, </a:t>
            </a:r>
            <a:r>
              <a:rPr lang="fi-FI" sz="1100" dirty="0" err="1">
                <a:latin typeface="Century Gothic" panose="020B0502020202020204" pitchFamily="34" charset="0"/>
              </a:rPr>
              <a:t>ger</a:t>
            </a:r>
            <a:r>
              <a:rPr lang="fi-FI" sz="1100" dirty="0">
                <a:latin typeface="Century Gothic" panose="020B0502020202020204" pitchFamily="34" charset="0"/>
              </a:rPr>
              <a:t> en </a:t>
            </a:r>
            <a:r>
              <a:rPr lang="fi-FI" sz="1100" dirty="0" err="1">
                <a:latin typeface="Century Gothic" panose="020B0502020202020204" pitchFamily="34" charset="0"/>
              </a:rPr>
              <a:t>hög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renhetsgrad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och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resulterar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i </a:t>
            </a:r>
            <a:r>
              <a:rPr lang="fi-FI" sz="1100" dirty="0" err="1">
                <a:latin typeface="Century Gothic" panose="020B0502020202020204" pitchFamily="34" charset="0"/>
              </a:rPr>
              <a:t>avsevärda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besparingar</a:t>
            </a:r>
            <a:r>
              <a:rPr lang="fi-FI" sz="11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76807CD5-7800-9045-ABFF-85BF07BD5F2C}"/>
              </a:ext>
            </a:extLst>
          </p:cNvPr>
          <p:cNvSpPr/>
          <p:nvPr/>
        </p:nvSpPr>
        <p:spPr>
          <a:xfrm>
            <a:off x="6588213" y="3438459"/>
            <a:ext cx="208799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 err="1">
                <a:latin typeface="Century Gothic" panose="020B0502020202020204" pitchFamily="34" charset="0"/>
              </a:rPr>
              <a:t>Teknisk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support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säkerställer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att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processen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fungerar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utan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störningar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och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förebygger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driftstopp</a:t>
            </a:r>
            <a:r>
              <a:rPr lang="fi-FI" sz="1100" dirty="0">
                <a:latin typeface="Century Gothic" panose="020B0502020202020204" pitchFamily="34" charset="0"/>
              </a:rPr>
              <a:t>. Servicen </a:t>
            </a:r>
            <a:r>
              <a:rPr lang="fi-FI" sz="1100" dirty="0" err="1">
                <a:latin typeface="Century Gothic" panose="020B0502020202020204" pitchFamily="34" charset="0"/>
              </a:rPr>
              <a:t>garanterar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också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snabba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r>
              <a:rPr lang="fi-FI" sz="1100" dirty="0" err="1">
                <a:latin typeface="Century Gothic" panose="020B0502020202020204" pitchFamily="34" charset="0"/>
              </a:rPr>
              <a:t>reservdels­leveranser</a:t>
            </a:r>
            <a:r>
              <a:rPr lang="fi-FI" sz="1100" dirty="0"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18" name="Suorakulmio 17">
            <a:extLst>
              <a:ext uri="{FF2B5EF4-FFF2-40B4-BE49-F238E27FC236}">
                <a16:creationId xmlns:a16="http://schemas.microsoft.com/office/drawing/2014/main" id="{73DD533A-D3E2-7E44-B8AD-3F198356B6B0}"/>
              </a:ext>
            </a:extLst>
          </p:cNvPr>
          <p:cNvSpPr/>
          <p:nvPr/>
        </p:nvSpPr>
        <p:spPr>
          <a:xfrm>
            <a:off x="543298" y="1775276"/>
            <a:ext cx="1933446" cy="12220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Kuva 18">
            <a:extLst>
              <a:ext uri="{FF2B5EF4-FFF2-40B4-BE49-F238E27FC236}">
                <a16:creationId xmlns:a16="http://schemas.microsoft.com/office/drawing/2014/main" id="{35E5FC32-4EC1-9042-B130-1794D6FFFF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9" t="1802" r="3374" b="7997"/>
          <a:stretch/>
        </p:blipFill>
        <p:spPr>
          <a:xfrm>
            <a:off x="2574306" y="1775276"/>
            <a:ext cx="1935196" cy="1222046"/>
          </a:xfrm>
          <a:prstGeom prst="rect">
            <a:avLst/>
          </a:prstGeom>
        </p:spPr>
      </p:pic>
      <p:pic>
        <p:nvPicPr>
          <p:cNvPr id="22" name="Kuva 21">
            <a:extLst>
              <a:ext uri="{FF2B5EF4-FFF2-40B4-BE49-F238E27FC236}">
                <a16:creationId xmlns:a16="http://schemas.microsoft.com/office/drawing/2014/main" id="{4E3693C6-550C-D74E-9E8D-908C7BCD2D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99" b="1"/>
          <a:stretch/>
        </p:blipFill>
        <p:spPr>
          <a:xfrm>
            <a:off x="4642640" y="1775276"/>
            <a:ext cx="1921014" cy="1223935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EAE387D7-77AC-5A43-8A13-AF9D1BD6DFD5}"/>
              </a:ext>
            </a:extLst>
          </p:cNvPr>
          <p:cNvSpPr/>
          <p:nvPr/>
        </p:nvSpPr>
        <p:spPr>
          <a:xfrm>
            <a:off x="455511" y="1275689"/>
            <a:ext cx="6704706" cy="374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>
                <a:latin typeface="Century Gothic" panose="020B0502020202020204" pitchFamily="34" charset="0"/>
              </a:rPr>
              <a:t>Effektivitet</a:t>
            </a:r>
            <a:r>
              <a:rPr lang="fi-FI" dirty="0">
                <a:latin typeface="Century Gothic" panose="020B0502020202020204" pitchFamily="34" charset="0"/>
              </a:rPr>
              <a:t> </a:t>
            </a:r>
            <a:r>
              <a:rPr lang="fi-FI" dirty="0" err="1">
                <a:latin typeface="Century Gothic" panose="020B0502020202020204" pitchFamily="34" charset="0"/>
              </a:rPr>
              <a:t>och</a:t>
            </a:r>
            <a:r>
              <a:rPr lang="fi-FI" dirty="0">
                <a:latin typeface="Century Gothic" panose="020B0502020202020204" pitchFamily="34" charset="0"/>
              </a:rPr>
              <a:t> </a:t>
            </a:r>
            <a:r>
              <a:rPr lang="fi-FI" dirty="0" err="1">
                <a:latin typeface="Century Gothic" panose="020B0502020202020204" pitchFamily="34" charset="0"/>
              </a:rPr>
              <a:t>responsibilitet</a:t>
            </a:r>
            <a:r>
              <a:rPr lang="fi-FI" dirty="0">
                <a:latin typeface="Century Gothic" panose="020B0502020202020204" pitchFamily="34" charset="0"/>
              </a:rPr>
              <a:t> i </a:t>
            </a:r>
            <a:r>
              <a:rPr lang="fi-FI" dirty="0" err="1">
                <a:latin typeface="Century Gothic" panose="020B0502020202020204" pitchFamily="34" charset="0"/>
              </a:rPr>
              <a:t>det</a:t>
            </a:r>
            <a:r>
              <a:rPr lang="fi-FI" dirty="0">
                <a:latin typeface="Century Gothic" panose="020B0502020202020204" pitchFamily="34" charset="0"/>
              </a:rPr>
              <a:t> </a:t>
            </a:r>
            <a:r>
              <a:rPr lang="fi-FI" dirty="0" err="1">
                <a:latin typeface="Century Gothic" panose="020B0502020202020204" pitchFamily="34" charset="0"/>
              </a:rPr>
              <a:t>samma</a:t>
            </a:r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F82A8063-E49F-9D42-A007-F43C77410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221"/>
          <a:stretch/>
        </p:blipFill>
        <p:spPr>
          <a:xfrm>
            <a:off x="543298" y="1771185"/>
            <a:ext cx="1929347" cy="1226137"/>
          </a:xfrm>
          <a:prstGeom prst="rect">
            <a:avLst/>
          </a:prstGeom>
        </p:spPr>
      </p:pic>
      <p:pic>
        <p:nvPicPr>
          <p:cNvPr id="24" name="Kuva 23">
            <a:extLst>
              <a:ext uri="{FF2B5EF4-FFF2-40B4-BE49-F238E27FC236}">
                <a16:creationId xmlns:a16="http://schemas.microsoft.com/office/drawing/2014/main" id="{B7733306-75AA-3348-BA68-CBABF4ED2D7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" b="4829"/>
          <a:stretch/>
        </p:blipFill>
        <p:spPr>
          <a:xfrm>
            <a:off x="6684905" y="1775277"/>
            <a:ext cx="1928359" cy="12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648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uorakulmio 31">
            <a:extLst>
              <a:ext uri="{FF2B5EF4-FFF2-40B4-BE49-F238E27FC236}">
                <a16:creationId xmlns:a16="http://schemas.microsoft.com/office/drawing/2014/main" id="{A018FEC6-C652-E844-ADE8-5CD1699C64D8}"/>
              </a:ext>
            </a:extLst>
          </p:cNvPr>
          <p:cNvSpPr/>
          <p:nvPr/>
        </p:nvSpPr>
        <p:spPr>
          <a:xfrm>
            <a:off x="4633986" y="1571459"/>
            <a:ext cx="1978620" cy="3721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3" name="Suorakulmio 32">
            <a:extLst>
              <a:ext uri="{FF2B5EF4-FFF2-40B4-BE49-F238E27FC236}">
                <a16:creationId xmlns:a16="http://schemas.microsoft.com/office/drawing/2014/main" id="{679098FD-DDEE-4F48-A5F2-A090B787C4E4}"/>
              </a:ext>
            </a:extLst>
          </p:cNvPr>
          <p:cNvSpPr/>
          <p:nvPr/>
        </p:nvSpPr>
        <p:spPr>
          <a:xfrm>
            <a:off x="6739165" y="1571459"/>
            <a:ext cx="1978620" cy="3721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1" name="Suorakulmio 30">
            <a:extLst>
              <a:ext uri="{FF2B5EF4-FFF2-40B4-BE49-F238E27FC236}">
                <a16:creationId xmlns:a16="http://schemas.microsoft.com/office/drawing/2014/main" id="{032D388B-083F-4244-8B93-4B989D930CE0}"/>
              </a:ext>
            </a:extLst>
          </p:cNvPr>
          <p:cNvSpPr/>
          <p:nvPr/>
        </p:nvSpPr>
        <p:spPr>
          <a:xfrm>
            <a:off x="2528807" y="1571459"/>
            <a:ext cx="1978620" cy="3721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Suorakulmio 33">
            <a:extLst>
              <a:ext uri="{FF2B5EF4-FFF2-40B4-BE49-F238E27FC236}">
                <a16:creationId xmlns:a16="http://schemas.microsoft.com/office/drawing/2014/main" id="{133E4671-2A3F-8245-BB81-26DFA562844C}"/>
              </a:ext>
            </a:extLst>
          </p:cNvPr>
          <p:cNvSpPr/>
          <p:nvPr/>
        </p:nvSpPr>
        <p:spPr>
          <a:xfrm>
            <a:off x="421038" y="1571459"/>
            <a:ext cx="1978620" cy="37212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611EB95-1B1B-8843-8357-434A0F5FF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57712"/>
            <a:ext cx="8229600" cy="507943"/>
          </a:xfrm>
        </p:spPr>
        <p:txBody>
          <a:bodyPr/>
          <a:lstStyle/>
          <a:p>
            <a:r>
              <a:rPr lang="fi-FI" dirty="0">
                <a:solidFill>
                  <a:srgbClr val="15287F"/>
                </a:solidFill>
              </a:rPr>
              <a:t>EXEMPEL PÅ CASE</a:t>
            </a:r>
          </a:p>
        </p:txBody>
      </p:sp>
      <p:sp>
        <p:nvSpPr>
          <p:cNvPr id="2" name="Suorakulmio 1">
            <a:extLst>
              <a:ext uri="{FF2B5EF4-FFF2-40B4-BE49-F238E27FC236}">
                <a16:creationId xmlns:a16="http://schemas.microsoft.com/office/drawing/2014/main" id="{338BAFA9-1AE5-614E-BEB9-C6A8A6FB0990}"/>
              </a:ext>
            </a:extLst>
          </p:cNvPr>
          <p:cNvSpPr/>
          <p:nvPr/>
        </p:nvSpPr>
        <p:spPr>
          <a:xfrm>
            <a:off x="4690816" y="1660709"/>
            <a:ext cx="207935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15287F"/>
                </a:solidFill>
                <a:latin typeface="Century Gothic" panose="020B0502020202020204" pitchFamily="34" charset="0"/>
              </a:rPr>
              <a:t>FABRIK 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1" dirty="0" err="1">
                <a:latin typeface="Century Gothic" panose="020B0502020202020204" pitchFamily="34" charset="0"/>
              </a:rPr>
              <a:t>Årlig</a:t>
            </a:r>
            <a:r>
              <a:rPr lang="fi-FI" sz="1100" b="1" dirty="0">
                <a:latin typeface="Century Gothic" panose="020B0502020202020204" pitchFamily="34" charset="0"/>
              </a:rPr>
              <a:t> </a:t>
            </a:r>
            <a:r>
              <a:rPr lang="fi-FI" sz="1100" b="1" dirty="0" err="1">
                <a:latin typeface="Century Gothic" panose="020B0502020202020204" pitchFamily="34" charset="0"/>
              </a:rPr>
              <a:t>besparing</a:t>
            </a:r>
            <a:br>
              <a:rPr lang="fi-FI" sz="1100" b="1" dirty="0">
                <a:latin typeface="Century Gothic" panose="020B0502020202020204" pitchFamily="34" charset="0"/>
              </a:rPr>
            </a:br>
            <a:r>
              <a:rPr lang="fi-FI" sz="1100" b="1" dirty="0">
                <a:latin typeface="Century Gothic" panose="020B0502020202020204" pitchFamily="34" charset="0"/>
              </a:rPr>
              <a:t>260 000 €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Minskning</a:t>
            </a:r>
            <a:r>
              <a:rPr lang="fi-FI" sz="1100" dirty="0">
                <a:latin typeface="Century Gothic" panose="020B0502020202020204" pitchFamily="34" charset="0"/>
              </a:rPr>
              <a:t> i </a:t>
            </a:r>
            <a:r>
              <a:rPr lang="fi-FI" sz="1100" dirty="0" err="1">
                <a:latin typeface="Century Gothic" panose="020B0502020202020204" pitchFamily="34" charset="0"/>
              </a:rPr>
              <a:t>svinnet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3,35 %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Barkningsvolym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750 000 m³/</a:t>
            </a:r>
            <a:r>
              <a:rPr lang="fi-FI" sz="1100" dirty="0" err="1">
                <a:latin typeface="Century Gothic" panose="020B0502020202020204" pitchFamily="34" charset="0"/>
              </a:rPr>
              <a:t>år</a:t>
            </a:r>
            <a:endParaRPr lang="fi-FI" sz="1100" dirty="0">
              <a:effectLst/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latin typeface="Century Gothic" panose="020B0502020202020204" pitchFamily="34" charset="0"/>
            </a:endParaRPr>
          </a:p>
          <a:p>
            <a:r>
              <a:rPr lang="fi-FI" sz="1100" dirty="0">
                <a:latin typeface="Century Gothic" panose="020B0502020202020204" pitchFamily="34" charset="0"/>
              </a:rPr>
              <a:t>Björk</a:t>
            </a:r>
          </a:p>
          <a:p>
            <a:endParaRPr lang="fi-FI" sz="11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5" name="Suorakulmio 14">
            <a:extLst>
              <a:ext uri="{FF2B5EF4-FFF2-40B4-BE49-F238E27FC236}">
                <a16:creationId xmlns:a16="http://schemas.microsoft.com/office/drawing/2014/main" id="{1D408903-4075-4C43-B106-6856A542E439}"/>
              </a:ext>
            </a:extLst>
          </p:cNvPr>
          <p:cNvSpPr/>
          <p:nvPr/>
        </p:nvSpPr>
        <p:spPr>
          <a:xfrm>
            <a:off x="2611459" y="1660709"/>
            <a:ext cx="224208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15287F"/>
                </a:solidFill>
                <a:latin typeface="Century Gothic" panose="020B0502020202020204" pitchFamily="34" charset="0"/>
              </a:rPr>
              <a:t>FABRIK 2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1" dirty="0" err="1">
                <a:latin typeface="Century Gothic" panose="020B0502020202020204" pitchFamily="34" charset="0"/>
              </a:rPr>
              <a:t>Årlig</a:t>
            </a:r>
            <a:r>
              <a:rPr lang="fi-FI" sz="1100" b="1" dirty="0">
                <a:latin typeface="Century Gothic" panose="020B0502020202020204" pitchFamily="34" charset="0"/>
              </a:rPr>
              <a:t> </a:t>
            </a:r>
            <a:r>
              <a:rPr lang="fi-FI" sz="1100" b="1" dirty="0" err="1">
                <a:latin typeface="Century Gothic" panose="020B0502020202020204" pitchFamily="34" charset="0"/>
              </a:rPr>
              <a:t>besparing</a:t>
            </a:r>
            <a:br>
              <a:rPr lang="fi-FI" sz="1100" b="1" dirty="0">
                <a:latin typeface="Century Gothic" panose="020B0502020202020204" pitchFamily="34" charset="0"/>
              </a:rPr>
            </a:br>
            <a:r>
              <a:rPr lang="fi-FI" sz="1100" b="1" dirty="0">
                <a:latin typeface="Century Gothic" panose="020B0502020202020204" pitchFamily="34" charset="0"/>
              </a:rPr>
              <a:t>600 000 - 790 000 €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Minskning</a:t>
            </a:r>
            <a:r>
              <a:rPr lang="fi-FI" sz="1100" dirty="0">
                <a:latin typeface="Century Gothic" panose="020B0502020202020204" pitchFamily="34" charset="0"/>
              </a:rPr>
              <a:t> i </a:t>
            </a:r>
            <a:r>
              <a:rPr lang="fi-FI" sz="1100" dirty="0" err="1">
                <a:latin typeface="Century Gothic" panose="020B0502020202020204" pitchFamily="34" charset="0"/>
              </a:rPr>
              <a:t>svinnet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1,4-1,9 %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Barkningsvolym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1,4 </a:t>
            </a:r>
            <a:r>
              <a:rPr lang="fi-FI" sz="1100" dirty="0" err="1">
                <a:latin typeface="Century Gothic" panose="020B0502020202020204" pitchFamily="34" charset="0"/>
              </a:rPr>
              <a:t>mn</a:t>
            </a:r>
            <a:r>
              <a:rPr lang="fi-FI" sz="1100" dirty="0">
                <a:latin typeface="Century Gothic" panose="020B0502020202020204" pitchFamily="34" charset="0"/>
              </a:rPr>
              <a:t>. m³/</a:t>
            </a:r>
            <a:r>
              <a:rPr lang="fi-FI" sz="1100" dirty="0" err="1">
                <a:latin typeface="Century Gothic" panose="020B0502020202020204" pitchFamily="34" charset="0"/>
              </a:rPr>
              <a:t>år</a:t>
            </a:r>
            <a:endParaRPr lang="fi-FI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latin typeface="Century Gothic" panose="020B0502020202020204" pitchFamily="34" charset="0"/>
            </a:endParaRPr>
          </a:p>
          <a:p>
            <a:r>
              <a:rPr lang="fi-FI" sz="1100" dirty="0" err="1">
                <a:latin typeface="Century Gothic" panose="020B0502020202020204" pitchFamily="34" charset="0"/>
              </a:rPr>
              <a:t>Barrträd</a:t>
            </a:r>
            <a:endParaRPr lang="fi-FI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16" name="Suorakulmio 15">
            <a:extLst>
              <a:ext uri="{FF2B5EF4-FFF2-40B4-BE49-F238E27FC236}">
                <a16:creationId xmlns:a16="http://schemas.microsoft.com/office/drawing/2014/main" id="{2AF1883A-E4AC-CB40-A670-270603A4237A}"/>
              </a:ext>
            </a:extLst>
          </p:cNvPr>
          <p:cNvSpPr/>
          <p:nvPr/>
        </p:nvSpPr>
        <p:spPr>
          <a:xfrm>
            <a:off x="550187" y="1660709"/>
            <a:ext cx="19708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15287F"/>
                </a:solidFill>
                <a:latin typeface="Century Gothic" panose="020B0502020202020204" pitchFamily="34" charset="0"/>
              </a:rPr>
              <a:t>FABRIK 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1" dirty="0" err="1">
                <a:latin typeface="Century Gothic" panose="020B0502020202020204" pitchFamily="34" charset="0"/>
              </a:rPr>
              <a:t>Årlig</a:t>
            </a:r>
            <a:r>
              <a:rPr lang="fi-FI" sz="1100" b="1" dirty="0">
                <a:latin typeface="Century Gothic" panose="020B0502020202020204" pitchFamily="34" charset="0"/>
              </a:rPr>
              <a:t> </a:t>
            </a:r>
            <a:r>
              <a:rPr lang="fi-FI" sz="1100" b="1" dirty="0" err="1">
                <a:latin typeface="Century Gothic" panose="020B0502020202020204" pitchFamily="34" charset="0"/>
              </a:rPr>
              <a:t>besparing</a:t>
            </a:r>
            <a:br>
              <a:rPr lang="fi-FI" sz="1100" b="1" dirty="0">
                <a:latin typeface="Century Gothic" panose="020B0502020202020204" pitchFamily="34" charset="0"/>
              </a:rPr>
            </a:br>
            <a:r>
              <a:rPr lang="fi-FI" sz="1100" b="1" dirty="0">
                <a:latin typeface="Century Gothic" panose="020B0502020202020204" pitchFamily="34" charset="0"/>
              </a:rPr>
              <a:t>370 000 € </a:t>
            </a:r>
            <a:endParaRPr lang="fi-FI" sz="1100" b="1" dirty="0">
              <a:solidFill>
                <a:srgbClr val="15287F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Minskning</a:t>
            </a:r>
            <a:r>
              <a:rPr lang="fi-FI" sz="1100" dirty="0">
                <a:latin typeface="Century Gothic" panose="020B0502020202020204" pitchFamily="34" charset="0"/>
              </a:rPr>
              <a:t> i </a:t>
            </a:r>
            <a:r>
              <a:rPr lang="fi-FI" sz="1100" dirty="0" err="1">
                <a:latin typeface="Century Gothic" panose="020B0502020202020204" pitchFamily="34" charset="0"/>
              </a:rPr>
              <a:t>svinnet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2,4 %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Barkningsvolym</a:t>
            </a:r>
            <a:r>
              <a:rPr lang="fi-FI" sz="1100" dirty="0">
                <a:latin typeface="Century Gothic" panose="020B0502020202020204" pitchFamily="34" charset="0"/>
              </a:rPr>
              <a:t> 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1,5 </a:t>
            </a:r>
            <a:r>
              <a:rPr lang="fi-FI" sz="1100" dirty="0" err="1">
                <a:latin typeface="Century Gothic" panose="020B0502020202020204" pitchFamily="34" charset="0"/>
              </a:rPr>
              <a:t>mn</a:t>
            </a:r>
            <a:r>
              <a:rPr lang="fi-FI" sz="1100" dirty="0">
                <a:latin typeface="Century Gothic" panose="020B0502020202020204" pitchFamily="34" charset="0"/>
              </a:rPr>
              <a:t>. m³/</a:t>
            </a:r>
            <a:r>
              <a:rPr lang="fi-FI" sz="1100" dirty="0" err="1">
                <a:latin typeface="Century Gothic" panose="020B0502020202020204" pitchFamily="34" charset="0"/>
              </a:rPr>
              <a:t>år</a:t>
            </a:r>
            <a:endParaRPr lang="fi-FI" sz="1100" dirty="0">
              <a:latin typeface="Century Gothic" panose="020B0502020202020204" pitchFamily="34" charset="0"/>
            </a:endParaRPr>
          </a:p>
          <a:p>
            <a:endParaRPr lang="fi-FI" sz="1100" dirty="0">
              <a:latin typeface="Century Gothic" panose="020B0502020202020204" pitchFamily="34" charset="0"/>
            </a:endParaRPr>
          </a:p>
          <a:p>
            <a:r>
              <a:rPr lang="fi-FI" sz="1100" dirty="0" err="1">
                <a:latin typeface="Century Gothic" panose="020B0502020202020204" pitchFamily="34" charset="0"/>
              </a:rPr>
              <a:t>Barrträd</a:t>
            </a:r>
            <a:endParaRPr lang="fi-FI" sz="1100" dirty="0">
              <a:latin typeface="Century Gothic" panose="020B0502020202020204" pitchFamily="34" charset="0"/>
            </a:endParaRPr>
          </a:p>
          <a:p>
            <a:endParaRPr lang="fi-FI" sz="1100" dirty="0">
              <a:latin typeface="Century Gothic" panose="020B0502020202020204" pitchFamily="34" charset="0"/>
            </a:endParaRPr>
          </a:p>
        </p:txBody>
      </p:sp>
      <p:sp>
        <p:nvSpPr>
          <p:cNvPr id="19" name="Suorakulmio 18">
            <a:extLst>
              <a:ext uri="{FF2B5EF4-FFF2-40B4-BE49-F238E27FC236}">
                <a16:creationId xmlns:a16="http://schemas.microsoft.com/office/drawing/2014/main" id="{63AE851F-54C5-3E44-B4C8-DF7ECBDB74C1}"/>
              </a:ext>
            </a:extLst>
          </p:cNvPr>
          <p:cNvSpPr/>
          <p:nvPr/>
        </p:nvSpPr>
        <p:spPr>
          <a:xfrm>
            <a:off x="6827002" y="1660709"/>
            <a:ext cx="206902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15287F"/>
                </a:solidFill>
                <a:latin typeface="Century Gothic" panose="020B0502020202020204" pitchFamily="34" charset="0"/>
              </a:rPr>
              <a:t>FABRIK 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b="1" dirty="0" err="1">
                <a:latin typeface="Century Gothic" panose="020B0502020202020204" pitchFamily="34" charset="0"/>
              </a:rPr>
              <a:t>Årlig</a:t>
            </a:r>
            <a:r>
              <a:rPr lang="fi-FI" sz="1100" b="1" dirty="0">
                <a:latin typeface="Century Gothic" panose="020B0502020202020204" pitchFamily="34" charset="0"/>
              </a:rPr>
              <a:t> </a:t>
            </a:r>
            <a:r>
              <a:rPr lang="fi-FI" sz="1100" b="1" dirty="0" err="1">
                <a:latin typeface="Century Gothic" panose="020B0502020202020204" pitchFamily="34" charset="0"/>
              </a:rPr>
              <a:t>besparing</a:t>
            </a:r>
            <a:br>
              <a:rPr lang="fi-FI" sz="1100" b="1" dirty="0">
                <a:latin typeface="Century Gothic" panose="020B0502020202020204" pitchFamily="34" charset="0"/>
              </a:rPr>
            </a:br>
            <a:r>
              <a:rPr lang="fi-FI" sz="1100" b="1" dirty="0">
                <a:latin typeface="Century Gothic" panose="020B0502020202020204" pitchFamily="34" charset="0"/>
              </a:rPr>
              <a:t>370 000 € </a:t>
            </a:r>
            <a:endParaRPr lang="fi-FI" sz="1100" b="1" dirty="0">
              <a:solidFill>
                <a:srgbClr val="15287F"/>
              </a:solidFill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Minskning</a:t>
            </a:r>
            <a:r>
              <a:rPr lang="fi-FI" sz="1100" dirty="0">
                <a:latin typeface="Century Gothic" panose="020B0502020202020204" pitchFamily="34" charset="0"/>
              </a:rPr>
              <a:t> i </a:t>
            </a:r>
            <a:r>
              <a:rPr lang="fi-FI" sz="1100" dirty="0" err="1">
                <a:latin typeface="Century Gothic" panose="020B0502020202020204" pitchFamily="34" charset="0"/>
              </a:rPr>
              <a:t>svinnet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4,71 %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100" dirty="0" err="1">
                <a:latin typeface="Century Gothic" panose="020B0502020202020204" pitchFamily="34" charset="0"/>
              </a:rPr>
              <a:t>Barkningsvolym</a:t>
            </a:r>
            <a:r>
              <a:rPr lang="fi-FI" sz="1100" dirty="0">
                <a:latin typeface="Century Gothic" panose="020B0502020202020204" pitchFamily="34" charset="0"/>
              </a:rPr>
              <a:t> </a:t>
            </a:r>
            <a:br>
              <a:rPr lang="fi-FI" sz="1100" dirty="0">
                <a:latin typeface="Century Gothic" panose="020B0502020202020204" pitchFamily="34" charset="0"/>
              </a:rPr>
            </a:br>
            <a:r>
              <a:rPr lang="fi-FI" sz="1100" dirty="0">
                <a:latin typeface="Century Gothic" panose="020B0502020202020204" pitchFamily="34" charset="0"/>
              </a:rPr>
              <a:t>750 000 m³/</a:t>
            </a:r>
            <a:r>
              <a:rPr lang="fi-FI" sz="1100" dirty="0" err="1">
                <a:latin typeface="Century Gothic" panose="020B0502020202020204" pitchFamily="34" charset="0"/>
              </a:rPr>
              <a:t>år</a:t>
            </a:r>
            <a:endParaRPr lang="fi-FI" sz="1100" dirty="0">
              <a:latin typeface="Century Gothic" panose="020B0502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latin typeface="Century Gothic" panose="020B0502020202020204" pitchFamily="34" charset="0"/>
            </a:endParaRPr>
          </a:p>
          <a:p>
            <a:r>
              <a:rPr lang="fi-FI" sz="1100" dirty="0">
                <a:latin typeface="Century Gothic" panose="020B0502020202020204" pitchFamily="34" charset="0"/>
              </a:rPr>
              <a:t>Asp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100" dirty="0">
              <a:effectLst/>
              <a:latin typeface="Century Gothic" panose="020B0502020202020204" pitchFamily="34" charset="0"/>
            </a:endParaRPr>
          </a:p>
        </p:txBody>
      </p:sp>
      <p:sp>
        <p:nvSpPr>
          <p:cNvPr id="3" name="Suorakulmio 2">
            <a:extLst>
              <a:ext uri="{FF2B5EF4-FFF2-40B4-BE49-F238E27FC236}">
                <a16:creationId xmlns:a16="http://schemas.microsoft.com/office/drawing/2014/main" id="{209C3CDA-629F-2B4F-9CBB-487A8BFCC7F0}"/>
              </a:ext>
            </a:extLst>
          </p:cNvPr>
          <p:cNvSpPr/>
          <p:nvPr/>
        </p:nvSpPr>
        <p:spPr>
          <a:xfrm>
            <a:off x="483030" y="1154656"/>
            <a:ext cx="60004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600" dirty="0" err="1">
                <a:latin typeface="Century Gothic" panose="020B0502020202020204" pitchFamily="34" charset="0"/>
              </a:rPr>
              <a:t>Årlig</a:t>
            </a:r>
            <a:r>
              <a:rPr lang="fi-FI" sz="1600" dirty="0">
                <a:latin typeface="Century Gothic" panose="020B0502020202020204" pitchFamily="34" charset="0"/>
              </a:rPr>
              <a:t> </a:t>
            </a:r>
            <a:r>
              <a:rPr lang="fi-FI" sz="1600" dirty="0" err="1">
                <a:latin typeface="Century Gothic" panose="020B0502020202020204" pitchFamily="34" charset="0"/>
              </a:rPr>
              <a:t>besparing</a:t>
            </a:r>
            <a:r>
              <a:rPr lang="fi-FI" sz="1600" dirty="0">
                <a:latin typeface="Century Gothic" panose="020B0502020202020204" pitchFamily="34" charset="0"/>
              </a:rPr>
              <a:t> i </a:t>
            </a:r>
            <a:r>
              <a:rPr lang="fi-FI" sz="1600" dirty="0" err="1">
                <a:latin typeface="Century Gothic" panose="020B0502020202020204" pitchFamily="34" charset="0"/>
              </a:rPr>
              <a:t>form</a:t>
            </a:r>
            <a:r>
              <a:rPr lang="fi-FI" sz="1600" dirty="0">
                <a:latin typeface="Century Gothic" panose="020B0502020202020204" pitchFamily="34" charset="0"/>
              </a:rPr>
              <a:t> av </a:t>
            </a:r>
            <a:r>
              <a:rPr lang="fi-FI" sz="1600" dirty="0" err="1">
                <a:latin typeface="Century Gothic" panose="020B0502020202020204" pitchFamily="34" charset="0"/>
              </a:rPr>
              <a:t>minskat</a:t>
            </a:r>
            <a:r>
              <a:rPr lang="fi-FI" sz="1600" dirty="0">
                <a:latin typeface="Century Gothic" panose="020B0502020202020204" pitchFamily="34" charset="0"/>
              </a:rPr>
              <a:t> </a:t>
            </a:r>
            <a:r>
              <a:rPr lang="fi-FI" sz="1600" dirty="0" err="1">
                <a:latin typeface="Century Gothic" panose="020B0502020202020204" pitchFamily="34" charset="0"/>
              </a:rPr>
              <a:t>svinn</a:t>
            </a:r>
            <a:r>
              <a:rPr lang="fi-FI" sz="1600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C70513AF-BC07-3442-A157-FB9268DC6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731" y="3318180"/>
            <a:ext cx="1663700" cy="1854200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9788CFFA-F92D-9742-9F3B-7EBD9B514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93651" y="3318180"/>
            <a:ext cx="1587500" cy="187960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17A42F-719A-924A-BFD7-CB9029CBD0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695" y="3318180"/>
            <a:ext cx="1651000" cy="1879600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A9787D4-B320-4744-B758-4DEBFD2F4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32125" y="3318180"/>
            <a:ext cx="1676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8289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knosavo">
      <a:dk1>
        <a:srgbClr val="193333"/>
      </a:dk1>
      <a:lt1>
        <a:sysClr val="window" lastClr="FFFFFF"/>
      </a:lt1>
      <a:dk2>
        <a:srgbClr val="144FFB"/>
      </a:dk2>
      <a:lt2>
        <a:srgbClr val="EDEDED"/>
      </a:lt2>
      <a:accent1>
        <a:srgbClr val="144FFB"/>
      </a:accent1>
      <a:accent2>
        <a:srgbClr val="37A829"/>
      </a:accent2>
      <a:accent3>
        <a:srgbClr val="FFD700"/>
      </a:accent3>
      <a:accent4>
        <a:srgbClr val="6189FF"/>
      </a:accent4>
      <a:accent5>
        <a:srgbClr val="30457F"/>
      </a:accent5>
      <a:accent6>
        <a:srgbClr val="F79646"/>
      </a:accent6>
      <a:hlink>
        <a:srgbClr val="0000FF"/>
      </a:hlink>
      <a:folHlink>
        <a:srgbClr val="0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26773</TotalTime>
  <Words>204</Words>
  <Application>Microsoft Macintosh PowerPoint</Application>
  <PresentationFormat>Näytössä katseltava esitys (16:10)</PresentationFormat>
  <Paragraphs>66</Paragraphs>
  <Slides>4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10" baseType="lpstr">
      <vt:lpstr>MS PGothic</vt:lpstr>
      <vt:lpstr>Arial</vt:lpstr>
      <vt:lpstr>Calibri</vt:lpstr>
      <vt:lpstr>Century Gothic</vt:lpstr>
      <vt:lpstr>Tw Cen MT</vt:lpstr>
      <vt:lpstr>Office Theme</vt:lpstr>
      <vt:lpstr>   OPTIMERING AV MATERIALBEHANDLING FRÅN PORT TILL KOKARE</vt:lpstr>
      <vt:lpstr>PowerPoint-esitys</vt:lpstr>
      <vt:lpstr>PowerPoint-esitys</vt:lpstr>
      <vt:lpstr>EXEMPEL PÅ CASE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</dc:title>
  <dc:creator>Mari Salmela</dc:creator>
  <cp:lastModifiedBy>Leena Piira</cp:lastModifiedBy>
  <cp:revision>615</cp:revision>
  <cp:lastPrinted>2018-02-16T10:08:55Z</cp:lastPrinted>
  <dcterms:created xsi:type="dcterms:W3CDTF">2014-11-04T10:30:45Z</dcterms:created>
  <dcterms:modified xsi:type="dcterms:W3CDTF">2018-03-06T10:51:22Z</dcterms:modified>
</cp:coreProperties>
</file>