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6" r:id="rId3"/>
    <p:sldId id="265" r:id="rId4"/>
    <p:sldId id="260" r:id="rId5"/>
    <p:sldId id="264" r:id="rId6"/>
    <p:sldId id="266" r:id="rId7"/>
    <p:sldId id="262" r:id="rId8"/>
    <p:sldId id="263" r:id="rId9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w Cen MT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79">
          <p15:clr>
            <a:srgbClr val="A4A3A4"/>
          </p15:clr>
        </p15:guide>
        <p15:guide id="2" pos="5592">
          <p15:clr>
            <a:srgbClr val="A4A3A4"/>
          </p15:clr>
        </p15:guide>
        <p15:guide id="3" pos="55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pani Hirvonen" initials="TH" lastIdx="27" clrIdx="0">
    <p:extLst>
      <p:ext uri="{19B8F6BF-5375-455C-9EA6-DF929625EA0E}">
        <p15:presenceInfo xmlns:p15="http://schemas.microsoft.com/office/powerpoint/2012/main" userId="S-1-5-21-1065099672-379126580-1210191635-23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77F"/>
    <a:srgbClr val="15287F"/>
    <a:srgbClr val="FFA81F"/>
    <a:srgbClr val="3CB9FF"/>
    <a:srgbClr val="101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85" autoAdjust="0"/>
    <p:restoredTop sz="94626"/>
  </p:normalViewPr>
  <p:slideViewPr>
    <p:cSldViewPr snapToGrid="0" snapToObjects="1">
      <p:cViewPr varScale="1">
        <p:scale>
          <a:sx n="149" d="100"/>
          <a:sy n="149" d="100"/>
        </p:scale>
        <p:origin x="1552" y="168"/>
      </p:cViewPr>
      <p:guideLst>
        <p:guide orient="horz" pos="679"/>
        <p:guide pos="5592"/>
        <p:guide pos="55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8" d="100"/>
          <a:sy n="148" d="100"/>
        </p:scale>
        <p:origin x="-41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a Piira" userId="11edcd67-7a74-4782-ad63-17dbbfd811f9" providerId="ADAL" clId="{A5E92DA3-BCE3-2B49-B9BF-C917659520F7}"/>
    <pc:docChg chg="custSel delSld modSld">
      <pc:chgData name="Leena Piira" userId="11edcd67-7a74-4782-ad63-17dbbfd811f9" providerId="ADAL" clId="{A5E92DA3-BCE3-2B49-B9BF-C917659520F7}" dt="2019-06-27T05:38:37.818" v="22" actId="478"/>
      <pc:docMkLst>
        <pc:docMk/>
      </pc:docMkLst>
      <pc:sldChg chg="modSp">
        <pc:chgData name="Leena Piira" userId="11edcd67-7a74-4782-ad63-17dbbfd811f9" providerId="ADAL" clId="{A5E92DA3-BCE3-2B49-B9BF-C917659520F7}" dt="2019-06-27T05:37:21.078" v="15" actId="20577"/>
        <pc:sldMkLst>
          <pc:docMk/>
          <pc:sldMk cId="4291809586" sldId="257"/>
        </pc:sldMkLst>
        <pc:spChg chg="mod">
          <ac:chgData name="Leena Piira" userId="11edcd67-7a74-4782-ad63-17dbbfd811f9" providerId="ADAL" clId="{A5E92DA3-BCE3-2B49-B9BF-C917659520F7}" dt="2019-06-27T05:37:21.078" v="15" actId="20577"/>
          <ac:spMkLst>
            <pc:docMk/>
            <pc:sldMk cId="4291809586" sldId="257"/>
            <ac:spMk id="3" creationId="{3ADE0832-A52D-4948-BCF6-C00099362C06}"/>
          </ac:spMkLst>
        </pc:spChg>
      </pc:sldChg>
      <pc:sldChg chg="del">
        <pc:chgData name="Leena Piira" userId="11edcd67-7a74-4782-ad63-17dbbfd811f9" providerId="ADAL" clId="{A5E92DA3-BCE3-2B49-B9BF-C917659520F7}" dt="2019-06-27T05:38:13.778" v="17" actId="2696"/>
        <pc:sldMkLst>
          <pc:docMk/>
          <pc:sldMk cId="4139700821" sldId="258"/>
        </pc:sldMkLst>
      </pc:sldChg>
      <pc:sldChg chg="del">
        <pc:chgData name="Leena Piira" userId="11edcd67-7a74-4782-ad63-17dbbfd811f9" providerId="ADAL" clId="{A5E92DA3-BCE3-2B49-B9BF-C917659520F7}" dt="2019-06-27T05:38:13.850" v="18" actId="2696"/>
        <pc:sldMkLst>
          <pc:docMk/>
          <pc:sldMk cId="3852036428" sldId="259"/>
        </pc:sldMkLst>
      </pc:sldChg>
      <pc:sldChg chg="delSp">
        <pc:chgData name="Leena Piira" userId="11edcd67-7a74-4782-ad63-17dbbfd811f9" providerId="ADAL" clId="{A5E92DA3-BCE3-2B49-B9BF-C917659520F7}" dt="2019-06-27T05:37:57.596" v="16" actId="478"/>
        <pc:sldMkLst>
          <pc:docMk/>
          <pc:sldMk cId="420770174" sldId="265"/>
        </pc:sldMkLst>
        <pc:spChg chg="del">
          <ac:chgData name="Leena Piira" userId="11edcd67-7a74-4782-ad63-17dbbfd811f9" providerId="ADAL" clId="{A5E92DA3-BCE3-2B49-B9BF-C917659520F7}" dt="2019-06-27T05:37:57.596" v="16" actId="478"/>
          <ac:spMkLst>
            <pc:docMk/>
            <pc:sldMk cId="420770174" sldId="265"/>
            <ac:spMk id="10" creationId="{7977C32B-3190-2348-87B3-DCBED34C8FC8}"/>
          </ac:spMkLst>
        </pc:spChg>
      </pc:sldChg>
      <pc:sldChg chg="addSp delSp modSp">
        <pc:chgData name="Leena Piira" userId="11edcd67-7a74-4782-ad63-17dbbfd811f9" providerId="ADAL" clId="{A5E92DA3-BCE3-2B49-B9BF-C917659520F7}" dt="2019-06-27T05:38:37.818" v="22" actId="478"/>
        <pc:sldMkLst>
          <pc:docMk/>
          <pc:sldMk cId="694803100" sldId="266"/>
        </pc:sldMkLst>
        <pc:spChg chg="del">
          <ac:chgData name="Leena Piira" userId="11edcd67-7a74-4782-ad63-17dbbfd811f9" providerId="ADAL" clId="{A5E92DA3-BCE3-2B49-B9BF-C917659520F7}" dt="2019-06-27T05:38:23.820" v="19" actId="478"/>
          <ac:spMkLst>
            <pc:docMk/>
            <pc:sldMk cId="694803100" sldId="266"/>
            <ac:spMk id="3" creationId="{494A3430-204B-484E-AF02-C0BCC7CB1BFE}"/>
          </ac:spMkLst>
        </pc:spChg>
        <pc:spChg chg="add del mod">
          <ac:chgData name="Leena Piira" userId="11edcd67-7a74-4782-ad63-17dbbfd811f9" providerId="ADAL" clId="{A5E92DA3-BCE3-2B49-B9BF-C917659520F7}" dt="2019-06-27T05:38:37.818" v="22" actId="478"/>
          <ac:spMkLst>
            <pc:docMk/>
            <pc:sldMk cId="694803100" sldId="266"/>
            <ac:spMk id="9" creationId="{950FB8CF-7C86-9D45-981A-24FD819EDBD6}"/>
          </ac:spMkLst>
        </pc:spChg>
        <pc:spChg chg="del">
          <ac:chgData name="Leena Piira" userId="11edcd67-7a74-4782-ad63-17dbbfd811f9" providerId="ADAL" clId="{A5E92DA3-BCE3-2B49-B9BF-C917659520F7}" dt="2019-06-27T05:38:26.138" v="20" actId="478"/>
          <ac:spMkLst>
            <pc:docMk/>
            <pc:sldMk cId="694803100" sldId="266"/>
            <ac:spMk id="23" creationId="{A62F70D7-72EC-714F-993B-EBD4731B421E}"/>
          </ac:spMkLst>
        </pc:spChg>
        <pc:cxnChg chg="del">
          <ac:chgData name="Leena Piira" userId="11edcd67-7a74-4782-ad63-17dbbfd811f9" providerId="ADAL" clId="{A5E92DA3-BCE3-2B49-B9BF-C917659520F7}" dt="2019-06-27T05:38:34.042" v="21" actId="478"/>
          <ac:cxnSpMkLst>
            <pc:docMk/>
            <pc:sldMk cId="694803100" sldId="266"/>
            <ac:cxnSpMk id="21" creationId="{620C75AB-4CBE-B940-8932-6EA69CDB972C}"/>
          </ac:cxnSpMkLst>
        </pc:cxnChg>
        <pc:cxnChg chg="del">
          <ac:chgData name="Leena Piira" userId="11edcd67-7a74-4782-ad63-17dbbfd811f9" providerId="ADAL" clId="{A5E92DA3-BCE3-2B49-B9BF-C917659520F7}" dt="2019-06-27T05:38:34.042" v="21" actId="478"/>
          <ac:cxnSpMkLst>
            <pc:docMk/>
            <pc:sldMk cId="694803100" sldId="266"/>
            <ac:cxnSpMk id="26" creationId="{D3D62410-9AFD-3B40-979B-CF5D381C725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0176A4-08B9-7243-800C-34250EACF893}" type="datetimeFigureOut">
              <a:rPr lang="en-US"/>
              <a:pPr>
                <a:defRPr/>
              </a:pPr>
              <a:t>6/27/19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659FB5-E4F1-3349-A1BD-82F3C6FA6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63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2A8FC-DEF1-464C-8720-9898435CB222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5CC80-1484-7247-8BE0-DF497D29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1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austa-01.png"/>
          <p:cNvPicPr>
            <a:picLocks noChangeAspect="1"/>
          </p:cNvPicPr>
          <p:nvPr userDrawn="1"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662D90-C35E-9F41-BD71-CDEB6618E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708"/>
          <a:stretch/>
        </p:blipFill>
        <p:spPr>
          <a:xfrm>
            <a:off x="0" y="-153329"/>
            <a:ext cx="9144000" cy="398678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E817AB0-110D-DE4D-9192-C88498AB774D}"/>
              </a:ext>
            </a:extLst>
          </p:cNvPr>
          <p:cNvSpPr/>
          <p:nvPr userDrawn="1"/>
        </p:nvSpPr>
        <p:spPr>
          <a:xfrm>
            <a:off x="0" y="3833456"/>
            <a:ext cx="9144000" cy="1881544"/>
          </a:xfrm>
          <a:prstGeom prst="rect">
            <a:avLst/>
          </a:prstGeom>
          <a:solidFill>
            <a:srgbClr val="152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B6673F-38DE-3A43-A711-F73C1793EA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2687" y="3562768"/>
            <a:ext cx="3163316" cy="54137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AAB0162-3CAE-4F4B-A6E2-FF5224DCE2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622" y="4182516"/>
            <a:ext cx="4650351" cy="137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i-FI" dirty="0"/>
              <a:t>Otsikko voi olla kahdella rivillä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8E2F6D-46B9-1748-8898-E34AD80C1D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3707" y="4257470"/>
            <a:ext cx="3762296" cy="137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i-FI" dirty="0"/>
              <a:t>NIMI SUKUNIMI</a:t>
            </a:r>
          </a:p>
          <a:p>
            <a:pPr lvl="0"/>
            <a:r>
              <a:rPr lang="fi-FI" dirty="0"/>
              <a:t>pvm</a:t>
            </a:r>
          </a:p>
        </p:txBody>
      </p:sp>
    </p:spTree>
    <p:extLst>
      <p:ext uri="{BB962C8B-B14F-4D97-AF65-F5344CB8AC3E}">
        <p14:creationId xmlns:p14="http://schemas.microsoft.com/office/powerpoint/2010/main" val="70665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austa-01.png"/>
          <p:cNvPicPr>
            <a:picLocks noChangeAspect="1"/>
          </p:cNvPicPr>
          <p:nvPr userDrawn="1"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652338"/>
            <a:ext cx="8229600" cy="468052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2400" b="1">
                <a:solidFill>
                  <a:srgbClr val="15287F"/>
                </a:solidFill>
                <a:latin typeface="+mj-lt"/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9316DAE-D677-8444-BBC4-7C717FD6BD1B}"/>
              </a:ext>
            </a:extLst>
          </p:cNvPr>
          <p:cNvSpPr txBox="1"/>
          <p:nvPr userDrawn="1"/>
        </p:nvSpPr>
        <p:spPr>
          <a:xfrm>
            <a:off x="457200" y="5266510"/>
            <a:ext cx="2964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err="1">
                <a:latin typeface="Century Gothic" panose="020B0502020202020204" pitchFamily="34" charset="0"/>
              </a:rPr>
              <a:t>www.teknosavo.fi</a:t>
            </a:r>
            <a:endParaRPr lang="fi-FI" sz="1000" b="1" dirty="0">
              <a:latin typeface="Century Gothic" panose="020B0502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FF509D-DEDE-D643-8C6B-C417A1047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6468" y="344324"/>
            <a:ext cx="1512075" cy="25877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4D304A-9654-9746-A9AA-373B0D33CC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449414"/>
            <a:ext cx="8229600" cy="334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latin typeface="Century Gothic" panose="020B0502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693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austa-01.png"/>
          <p:cNvPicPr>
            <a:picLocks noChangeAspect="1"/>
          </p:cNvPicPr>
          <p:nvPr userDrawn="1"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9316DAE-D677-8444-BBC4-7C717FD6BD1B}"/>
              </a:ext>
            </a:extLst>
          </p:cNvPr>
          <p:cNvSpPr txBox="1"/>
          <p:nvPr userDrawn="1"/>
        </p:nvSpPr>
        <p:spPr>
          <a:xfrm>
            <a:off x="457200" y="5266510"/>
            <a:ext cx="2964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err="1">
                <a:latin typeface="Century Gothic" panose="020B0502020202020204" pitchFamily="34" charset="0"/>
              </a:rPr>
              <a:t>www.teknosavo.fi</a:t>
            </a:r>
            <a:endParaRPr lang="fi-FI" sz="1000" b="1" dirty="0">
              <a:latin typeface="Century Gothic" panose="020B0502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FF509D-DEDE-D643-8C6B-C417A1047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6468" y="344324"/>
            <a:ext cx="1512075" cy="25877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509836D-5AA0-754F-A15F-C8B267673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52338"/>
            <a:ext cx="8229600" cy="468052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2400" b="1">
                <a:solidFill>
                  <a:srgbClr val="15287F"/>
                </a:solidFill>
                <a:latin typeface="+mj-lt"/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tausta-01.png"/>
          <p:cNvPicPr>
            <a:picLocks noChangeAspect="1"/>
          </p:cNvPicPr>
          <p:nvPr userDrawn="1"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9316DAE-D677-8444-BBC4-7C717FD6BD1B}"/>
              </a:ext>
            </a:extLst>
          </p:cNvPr>
          <p:cNvSpPr txBox="1"/>
          <p:nvPr userDrawn="1"/>
        </p:nvSpPr>
        <p:spPr>
          <a:xfrm>
            <a:off x="457200" y="5266510"/>
            <a:ext cx="2964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 err="1">
                <a:latin typeface="Century Gothic" panose="020B0502020202020204" pitchFamily="34" charset="0"/>
              </a:rPr>
              <a:t>www.teknosavo.fi</a:t>
            </a:r>
            <a:endParaRPr lang="fi-FI" sz="1000" b="1" dirty="0">
              <a:latin typeface="Century Gothic" panose="020B0502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FF509D-DEDE-D643-8C6B-C417A10476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6468" y="344324"/>
            <a:ext cx="1512075" cy="25877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509836D-5AA0-754F-A15F-C8B267673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52338"/>
            <a:ext cx="8229600" cy="468052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2400" b="1">
                <a:solidFill>
                  <a:srgbClr val="15287F"/>
                </a:solidFill>
                <a:latin typeface="+mj-lt"/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8" name="Sisällön paikkamerkki 1">
            <a:extLst>
              <a:ext uri="{FF2B5EF4-FFF2-40B4-BE49-F238E27FC236}">
                <a16:creationId xmlns:a16="http://schemas.microsoft.com/office/drawing/2014/main" id="{B2BFEB1A-210D-794E-9356-BD371C26AE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0991" y="1592025"/>
            <a:ext cx="1984117" cy="2098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r>
              <a:rPr lang="fi-FI" dirty="0"/>
              <a:t>Teksti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47E52298-3DAB-6E4A-BCAA-0A7E6736BA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68222" y="1592025"/>
            <a:ext cx="1984117" cy="2098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i-FI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MS PGothic" charset="0"/>
              </a:defRPr>
            </a:lvl1pPr>
          </a:lstStyle>
          <a:p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CB63D91C-DD00-2D44-A07B-4A3CAECBAA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35453" y="1592025"/>
            <a:ext cx="1984117" cy="2098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i-FI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MS PGothic" charset="0"/>
              </a:defRPr>
            </a:lvl1pPr>
          </a:lstStyle>
          <a:p>
            <a:endParaRPr lang="fi-FI" dirty="0"/>
          </a:p>
        </p:txBody>
      </p:sp>
      <p:sp>
        <p:nvSpPr>
          <p:cNvPr id="11" name="Sisällön paikkamerkki 4">
            <a:extLst>
              <a:ext uri="{FF2B5EF4-FFF2-40B4-BE49-F238E27FC236}">
                <a16:creationId xmlns:a16="http://schemas.microsoft.com/office/drawing/2014/main" id="{50760CE7-17C6-0E44-934F-08E4CA88FC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2683" y="1592025"/>
            <a:ext cx="1984117" cy="2098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i-FI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MS PGothic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06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4" r:id="rId3"/>
    <p:sldLayoutId id="2147483765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w Cen MT" charset="0"/>
          <a:ea typeface="MS PGothic" charset="0"/>
          <a:cs typeface="MS PGothic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835A3FC-2B56-D14F-A535-53EEB0BE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DE0832-A52D-4948-BCF6-C00099362C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fi-FI" dirty="0"/>
              <a:t>ETUNIMI SUKUNIMI</a:t>
            </a:r>
          </a:p>
          <a:p>
            <a:r>
              <a:rPr lang="fi-FI" dirty="0"/>
              <a:t>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429180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27B1AB-0503-284A-BFEC-A357BC447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66" y="1869882"/>
            <a:ext cx="2857964" cy="3341607"/>
          </a:xfrm>
        </p:spPr>
        <p:txBody>
          <a:bodyPr>
            <a:normAutofit/>
          </a:bodyPr>
          <a:lstStyle/>
          <a:p>
            <a:r>
              <a:rPr lang="fi-FI" sz="1200" dirty="0" err="1"/>
              <a:t>Teknosavo</a:t>
            </a:r>
            <a:r>
              <a:rPr lang="fi-FI" sz="1200" dirty="0"/>
              <a:t> Oy on yksi johtavista puun- ja hakkeenkäsittelyn optisten mittalaitteiden ja  optimointi-menetelmien toimittajista. </a:t>
            </a:r>
            <a:r>
              <a:rPr lang="fi-FI" sz="1200" dirty="0" err="1"/>
              <a:t>Teknosavon</a:t>
            </a:r>
            <a:r>
              <a:rPr lang="fi-FI" sz="1200" dirty="0"/>
              <a:t> toiminta perustuu vahvaan tekniseen osaamiseen sekä asiakkaiden prosessien tuntemukseen. </a:t>
            </a:r>
            <a:r>
              <a:rPr lang="fi-FI" sz="1200" dirty="0" err="1"/>
              <a:t>Teknosavo</a:t>
            </a:r>
            <a:r>
              <a:rPr lang="fi-FI" sz="1200" dirty="0"/>
              <a:t> on toimittanut järjestelmiä satoihin tuotantolaitoksiin ympäri </a:t>
            </a:r>
            <a:br>
              <a:rPr lang="fi-FI" sz="1200" dirty="0"/>
            </a:br>
            <a:r>
              <a:rPr lang="fi-FI" sz="1200" dirty="0"/>
              <a:t>maailman jo 30 vuoden ajan.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F68914C5-ADDB-2844-BF88-313B888F9D0E}"/>
              </a:ext>
            </a:extLst>
          </p:cNvPr>
          <p:cNvSpPr txBox="1">
            <a:spLocks/>
          </p:cNvSpPr>
          <p:nvPr/>
        </p:nvSpPr>
        <p:spPr>
          <a:xfrm>
            <a:off x="457200" y="895426"/>
            <a:ext cx="8229600" cy="1055229"/>
          </a:xfrm>
          <a:prstGeom prst="rect">
            <a:avLst/>
          </a:prstGeom>
        </p:spPr>
        <p:txBody>
          <a:bodyPr vert="horz"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287F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>
                <a:solidFill>
                  <a:srgbClr val="15277F"/>
                </a:solidFill>
                <a:cs typeface="Century Gothic"/>
              </a:rPr>
              <a:t>MATERIAALINKÄSITTELYN OPTIMOINTIA </a:t>
            </a:r>
            <a:br>
              <a:rPr lang="en-US" dirty="0">
                <a:solidFill>
                  <a:srgbClr val="15277F"/>
                </a:solidFill>
                <a:cs typeface="Century Gothic"/>
              </a:rPr>
            </a:br>
            <a:r>
              <a:rPr lang="en-US" dirty="0">
                <a:solidFill>
                  <a:srgbClr val="15277F"/>
                </a:solidFill>
                <a:cs typeface="Century Gothic"/>
              </a:rPr>
              <a:t>PORTILTA KEITTOON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F619682-B35D-E849-A2CE-F4E7F39F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46" y="1595743"/>
            <a:ext cx="6547374" cy="3848296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FD485725-8B51-0B49-B2D4-4DC64E93F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039" y="4901419"/>
            <a:ext cx="9097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FillSmart</a:t>
            </a:r>
            <a:r>
              <a:rPr lang="en-US" sz="1000" b="1" dirty="0">
                <a:solidFill>
                  <a:schemeClr val="accent2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7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4C892609-417E-6649-B42A-B9BE7B75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326" y="3845619"/>
            <a:ext cx="10164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BarkSmart</a:t>
            </a:r>
            <a:r>
              <a:rPr lang="en-US" sz="1000" b="1" baseline="30000" dirty="0" err="1">
                <a:solidFill>
                  <a:schemeClr val="accent2"/>
                </a:solidFill>
                <a:latin typeface="Century Gothic"/>
                <a:cs typeface="Century Gothic"/>
              </a:rPr>
              <a:t>TM</a:t>
            </a:r>
            <a:r>
              <a:rPr lang="en-US" sz="1000" b="1" dirty="0">
                <a:solidFill>
                  <a:schemeClr val="accent2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8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528BF5B9-DAD7-6044-BE48-7D1A4946D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522" y="3634624"/>
            <a:ext cx="8137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LogSmart</a:t>
            </a: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14A03D-C72D-414D-B19F-C702123C2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411" y="4467263"/>
            <a:ext cx="1167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ProfiSmart</a:t>
            </a:r>
            <a:r>
              <a:rPr lang="en-US" sz="1000" b="1" baseline="30000" dirty="0" err="1">
                <a:solidFill>
                  <a:schemeClr val="accent2"/>
                </a:solidFill>
                <a:latin typeface="Century Gothic"/>
                <a:cs typeface="Century Gothic"/>
              </a:rPr>
              <a:t>TM</a:t>
            </a: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8D6EE5D-2ED1-064A-902F-C612BA028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591" y="4706008"/>
            <a:ext cx="1389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QS Measurement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D9D095CF-0680-B54F-B24E-9A1FCFD4C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396" y="4286108"/>
            <a:ext cx="1185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StoneSmart</a:t>
            </a:r>
            <a:r>
              <a:rPr lang="en-US" sz="1000" b="1" baseline="30000" dirty="0" err="1">
                <a:solidFill>
                  <a:schemeClr val="accent2"/>
                </a:solidFill>
                <a:latin typeface="Century Gothic"/>
                <a:cs typeface="Century Gothic"/>
              </a:rPr>
              <a:t>TM</a:t>
            </a: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EA930707-F846-5A4C-89E5-148A5628E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340" y="4070063"/>
            <a:ext cx="1185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accent2"/>
                </a:solidFill>
                <a:latin typeface="Century Gothic"/>
                <a:cs typeface="Century Gothic"/>
              </a:rPr>
              <a:t>SoundSmart</a:t>
            </a:r>
            <a:r>
              <a:rPr lang="en-US" sz="1000" b="1" baseline="30000" dirty="0" err="1">
                <a:solidFill>
                  <a:schemeClr val="accent2"/>
                </a:solidFill>
                <a:latin typeface="Century Gothic"/>
                <a:cs typeface="Century Gothic"/>
              </a:rPr>
              <a:t>TM</a:t>
            </a: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endParaRPr lang="en-US" sz="1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0CC77A3A-DC8C-4B40-91E7-02EDA626C4B7}"/>
              </a:ext>
            </a:extLst>
          </p:cNvPr>
          <p:cNvSpPr/>
          <p:nvPr/>
        </p:nvSpPr>
        <p:spPr>
          <a:xfrm>
            <a:off x="7633270" y="3425270"/>
            <a:ext cx="11539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ChipSmart</a:t>
            </a:r>
            <a:r>
              <a:rPr lang="en-US" sz="1000" b="1" baseline="300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1000" b="1" dirty="0">
                <a:solidFill>
                  <a:schemeClr val="accent6"/>
                </a:solidFill>
                <a:latin typeface="Century Gothic"/>
                <a:cs typeface="Century Gothic"/>
              </a:rPr>
              <a:t>2D</a:t>
            </a:r>
          </a:p>
        </p:txBody>
      </p:sp>
      <p:sp>
        <p:nvSpPr>
          <p:cNvPr id="14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0976A635-A40E-0E41-BF17-755C652DD13A}"/>
              </a:ext>
            </a:extLst>
          </p:cNvPr>
          <p:cNvSpPr/>
          <p:nvPr/>
        </p:nvSpPr>
        <p:spPr>
          <a:xfrm>
            <a:off x="7705925" y="3219901"/>
            <a:ext cx="12516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ChipSmart</a:t>
            </a:r>
            <a:r>
              <a:rPr lang="en-US" sz="1000" b="1" baseline="300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1000" b="1" dirty="0">
                <a:solidFill>
                  <a:schemeClr val="accent6"/>
                </a:solidFill>
                <a:latin typeface="Century Gothic"/>
                <a:cs typeface="Century Gothic"/>
              </a:rPr>
              <a:t>3D</a:t>
            </a: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D3C83CAB-A633-EC4D-8E8C-8C3074D61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232" y="2431582"/>
            <a:ext cx="10031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latin typeface="Century Gothic"/>
                <a:cs typeface="Century Gothic"/>
              </a:rPr>
              <a:t>ReportSmart</a:t>
            </a:r>
            <a:r>
              <a:rPr lang="en-US" sz="1000" b="1" baseline="30000" dirty="0">
                <a:latin typeface="Century Gothic"/>
                <a:cs typeface="Century Gothic"/>
              </a:rPr>
              <a:t> 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9F43A108-E873-434C-8907-707762BAA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197" y="4649975"/>
            <a:ext cx="10031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rgbClr val="6DB8B8"/>
                </a:solidFill>
                <a:latin typeface="Century Gothic"/>
                <a:cs typeface="Century Gothic"/>
              </a:rPr>
              <a:t>FeedSmart</a:t>
            </a:r>
            <a:r>
              <a:rPr lang="en-US" sz="1000" b="1" baseline="30000" dirty="0">
                <a:solidFill>
                  <a:srgbClr val="6DB8B8"/>
                </a:solidFill>
                <a:latin typeface="Century Gothic"/>
                <a:cs typeface="Century Gothic"/>
              </a:rPr>
              <a:t> </a:t>
            </a:r>
            <a:endParaRPr lang="en-US" sz="1000" b="1" dirty="0">
              <a:solidFill>
                <a:srgbClr val="6DB8B8"/>
              </a:solidFill>
              <a:latin typeface="Century Gothic"/>
              <a:cs typeface="Century Gothic"/>
            </a:endParaRP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F427D274-60F5-2C41-BE38-0478131BF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312" y="4621219"/>
            <a:ext cx="11680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Tehdasmittaus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DA661FFF-755D-DB4B-8C8D-067B93C9ABFE}"/>
              </a:ext>
            </a:extLst>
          </p:cNvPr>
          <p:cNvSpPr/>
          <p:nvPr/>
        </p:nvSpPr>
        <p:spPr>
          <a:xfrm>
            <a:off x="438148" y="61053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15277F"/>
                </a:solidFill>
                <a:latin typeface="Century Gothic"/>
                <a:cs typeface="Century Gothic"/>
              </a:rPr>
              <a:t>Teknosavo</a:t>
            </a:r>
            <a:r>
              <a:rPr lang="en-US" sz="1600" b="1" dirty="0">
                <a:solidFill>
                  <a:srgbClr val="15277F"/>
                </a:solidFill>
                <a:latin typeface="Century Gothic"/>
                <a:cs typeface="Century Gothic"/>
              </a:rPr>
              <a:t> Oy</a:t>
            </a:r>
            <a:endParaRPr lang="fi-FI" sz="1600" b="1" dirty="0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0A4CF4EB-42AE-F640-B8AD-543F12894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6" y="4416444"/>
            <a:ext cx="411260" cy="643423"/>
          </a:xfrm>
          <a:prstGeom prst="rect">
            <a:avLst/>
          </a:prstGeo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0956DCB1-09F0-B84A-A3BC-CB16B5CFE834}"/>
              </a:ext>
            </a:extLst>
          </p:cNvPr>
          <p:cNvSpPr/>
          <p:nvPr/>
        </p:nvSpPr>
        <p:spPr>
          <a:xfrm>
            <a:off x="466965" y="4210916"/>
            <a:ext cx="72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ISO 9001</a:t>
            </a:r>
            <a:endParaRPr 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7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knosavo_kartta-04.png">
            <a:extLst>
              <a:ext uri="{FF2B5EF4-FFF2-40B4-BE49-F238E27FC236}">
                <a16:creationId xmlns:a16="http://schemas.microsoft.com/office/drawing/2014/main" id="{74BE7C06-B766-D84E-BD63-A13C41DBC6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18" y="779814"/>
            <a:ext cx="7466017" cy="4418662"/>
          </a:xfrm>
          <a:prstGeom prst="rect">
            <a:avLst/>
          </a:prstGeom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2BCD5BE-8FE8-8E40-B0FD-8D117606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5" y="873497"/>
            <a:ext cx="8229600" cy="855896"/>
          </a:xfrm>
        </p:spPr>
        <p:txBody>
          <a:bodyPr/>
          <a:lstStyle/>
          <a:p>
            <a:r>
              <a:rPr lang="fi-FI" dirty="0"/>
              <a:t>PUUNKÄSITTELYN KANSAINVÄLISTÄ </a:t>
            </a:r>
            <a:br>
              <a:rPr lang="fi-FI" dirty="0"/>
            </a:br>
            <a:r>
              <a:rPr lang="fi-FI" dirty="0"/>
              <a:t>ASIANTUNTEMUSTA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33F747-CF84-0846-952D-B61B22C97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58611"/>
            <a:ext cx="5176345" cy="3341607"/>
          </a:xfrm>
        </p:spPr>
        <p:txBody>
          <a:bodyPr/>
          <a:lstStyle/>
          <a:p>
            <a:r>
              <a:rPr lang="en-US" sz="1200" dirty="0" err="1">
                <a:latin typeface="Century Gothic"/>
                <a:cs typeface="Century Gothic"/>
              </a:rPr>
              <a:t>Teknosavon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ratkaisut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ovat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hyödynnettävissä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maailmanlaajuisesti</a:t>
            </a:r>
            <a:r>
              <a:rPr lang="en-US" sz="1200" dirty="0">
                <a:latin typeface="Century Gothic"/>
                <a:cs typeface="Century Gothic"/>
              </a:rPr>
              <a:t>, </a:t>
            </a:r>
            <a:r>
              <a:rPr lang="en-US" sz="1200" dirty="0" err="1">
                <a:latin typeface="Century Gothic"/>
                <a:cs typeface="Century Gothic"/>
              </a:rPr>
              <a:t>riippumatta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käytetystä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 err="1">
                <a:latin typeface="Century Gothic"/>
                <a:cs typeface="Century Gothic"/>
              </a:rPr>
              <a:t>järjestelmästä</a:t>
            </a:r>
            <a:r>
              <a:rPr lang="en-US" sz="1200" dirty="0">
                <a:latin typeface="Century Gothic"/>
                <a:cs typeface="Century Gothic"/>
              </a:rPr>
              <a:t> tai </a:t>
            </a:r>
            <a:r>
              <a:rPr lang="en-US" sz="1200" dirty="0" err="1">
                <a:latin typeface="Century Gothic"/>
                <a:cs typeface="Century Gothic"/>
              </a:rPr>
              <a:t>laitevalmistajasta</a:t>
            </a:r>
            <a:r>
              <a:rPr lang="en-US" sz="1200" dirty="0">
                <a:latin typeface="Century Gothic"/>
                <a:cs typeface="Century Gothic"/>
              </a:rPr>
              <a:t>. </a:t>
            </a:r>
          </a:p>
          <a:p>
            <a:endParaRPr lang="fi-FI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83A0022-4408-554E-8FE8-C6E0B94BD8E8}"/>
              </a:ext>
            </a:extLst>
          </p:cNvPr>
          <p:cNvSpPr txBox="1"/>
          <p:nvPr/>
        </p:nvSpPr>
        <p:spPr>
          <a:xfrm>
            <a:off x="7167082" y="3565631"/>
            <a:ext cx="1452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5287F">
                    <a:alpha val="72000"/>
                  </a:srgbClr>
                </a:solidFill>
                <a:latin typeface="Century Gothic"/>
                <a:cs typeface="Century Gothic"/>
              </a:rPr>
              <a:t>25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4970486-862F-2043-BBD6-590AAC6D0C25}"/>
              </a:ext>
            </a:extLst>
          </p:cNvPr>
          <p:cNvSpPr/>
          <p:nvPr/>
        </p:nvSpPr>
        <p:spPr>
          <a:xfrm>
            <a:off x="6920333" y="4758611"/>
            <a:ext cx="1882738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err="1">
                <a:solidFill>
                  <a:srgbClr val="193333"/>
                </a:solidFill>
                <a:latin typeface="Century Gothic"/>
                <a:cs typeface="Century Gothic"/>
              </a:rPr>
              <a:t>Toimintamaata</a:t>
            </a:r>
            <a:endParaRPr lang="en-US" sz="1200" b="1" dirty="0">
              <a:solidFill>
                <a:srgbClr val="193333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D63AED4-BBE7-2C49-81E1-8090C17D3A1D}"/>
              </a:ext>
            </a:extLst>
          </p:cNvPr>
          <p:cNvSpPr/>
          <p:nvPr/>
        </p:nvSpPr>
        <p:spPr>
          <a:xfrm>
            <a:off x="6864539" y="3211091"/>
            <a:ext cx="199432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err="1">
                <a:solidFill>
                  <a:srgbClr val="193333"/>
                </a:solidFill>
                <a:latin typeface="Century Gothic"/>
                <a:cs typeface="Century Gothic"/>
              </a:rPr>
              <a:t>Toimitettua</a:t>
            </a:r>
            <a:r>
              <a:rPr lang="en-US" sz="1200" b="1" dirty="0">
                <a:solidFill>
                  <a:srgbClr val="193333"/>
                </a:solidFill>
                <a:latin typeface="Century Gothic"/>
                <a:cs typeface="Century Gothic"/>
              </a:rPr>
              <a:t> </a:t>
            </a:r>
            <a:r>
              <a:rPr lang="en-US" sz="1200" b="1" dirty="0" err="1">
                <a:solidFill>
                  <a:srgbClr val="193333"/>
                </a:solidFill>
                <a:latin typeface="Century Gothic"/>
                <a:cs typeface="Century Gothic"/>
              </a:rPr>
              <a:t>järjestelmää</a:t>
            </a:r>
            <a:endParaRPr lang="en-US" sz="1200" b="1" dirty="0">
              <a:solidFill>
                <a:srgbClr val="193333"/>
              </a:solidFill>
              <a:latin typeface="Century Gothic"/>
              <a:cs typeface="Century Gothic"/>
            </a:endParaRP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331C9CC3-6743-E442-86D6-146321DADF6D}"/>
              </a:ext>
            </a:extLst>
          </p:cNvPr>
          <p:cNvCxnSpPr>
            <a:cxnSpLocks/>
          </p:cNvCxnSpPr>
          <p:nvPr/>
        </p:nvCxnSpPr>
        <p:spPr>
          <a:xfrm>
            <a:off x="7266559" y="3565631"/>
            <a:ext cx="1186774" cy="0"/>
          </a:xfrm>
          <a:prstGeom prst="line">
            <a:avLst/>
          </a:prstGeom>
          <a:ln w="63500" cmpd="sng">
            <a:solidFill>
              <a:srgbClr val="152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D3C7F646-A81A-6C4F-98B9-693531DF8A90}"/>
              </a:ext>
            </a:extLst>
          </p:cNvPr>
          <p:cNvCxnSpPr>
            <a:cxnSpLocks/>
          </p:cNvCxnSpPr>
          <p:nvPr/>
        </p:nvCxnSpPr>
        <p:spPr>
          <a:xfrm>
            <a:off x="7266559" y="5078736"/>
            <a:ext cx="1186774" cy="0"/>
          </a:xfrm>
          <a:prstGeom prst="line">
            <a:avLst/>
          </a:prstGeom>
          <a:ln w="63500" cmpd="sng">
            <a:solidFill>
              <a:srgbClr val="152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9839F87-A096-264F-9C1B-C209D5F6ECED}"/>
              </a:ext>
            </a:extLst>
          </p:cNvPr>
          <p:cNvSpPr/>
          <p:nvPr/>
        </p:nvSpPr>
        <p:spPr>
          <a:xfrm>
            <a:off x="438148" y="61053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15277F"/>
                </a:solidFill>
                <a:latin typeface="Century Gothic"/>
                <a:cs typeface="Century Gothic"/>
              </a:rPr>
              <a:t>Teknosavo</a:t>
            </a:r>
            <a:r>
              <a:rPr lang="en-US" sz="1600" b="1" dirty="0">
                <a:solidFill>
                  <a:srgbClr val="15277F"/>
                </a:solidFill>
                <a:latin typeface="Century Gothic"/>
                <a:cs typeface="Century Gothic"/>
              </a:rPr>
              <a:t> Oy</a:t>
            </a:r>
            <a:endParaRPr lang="fi-FI" sz="1600" b="1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422C299-CDD3-2A40-A6F6-83AFBE5915BC}"/>
              </a:ext>
            </a:extLst>
          </p:cNvPr>
          <p:cNvSpPr txBox="1"/>
          <p:nvPr/>
        </p:nvSpPr>
        <p:spPr>
          <a:xfrm>
            <a:off x="6861732" y="2028599"/>
            <a:ext cx="1979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>
                    <a:alpha val="72000"/>
                  </a:schemeClr>
                </a:solidFill>
                <a:latin typeface="Century Gothic"/>
                <a:cs typeface="Century Gothic"/>
              </a:rPr>
              <a:t>540</a:t>
            </a:r>
          </a:p>
        </p:txBody>
      </p:sp>
    </p:spTree>
    <p:extLst>
      <p:ext uri="{BB962C8B-B14F-4D97-AF65-F5344CB8AC3E}">
        <p14:creationId xmlns:p14="http://schemas.microsoft.com/office/powerpoint/2010/main" val="42077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5DA8B-C55A-E944-A6DA-D6939B5A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0630"/>
            <a:ext cx="8229600" cy="468052"/>
          </a:xfrm>
        </p:spPr>
        <p:txBody>
          <a:bodyPr/>
          <a:lstStyle/>
          <a:p>
            <a:r>
              <a:rPr lang="fi-FI" dirty="0"/>
              <a:t>WOODSMART</a:t>
            </a:r>
            <a:r>
              <a:rPr lang="fi-FI" baseline="30000" dirty="0"/>
              <a:t>TM</a:t>
            </a:r>
            <a:r>
              <a:rPr lang="fi-FI" dirty="0"/>
              <a:t>-PALVELU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5DCAA8-8A81-0545-93F8-B3757557B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5724"/>
            <a:ext cx="5992368" cy="1770291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Century Gothic"/>
                <a:cs typeface="Century Gothic"/>
              </a:rPr>
              <a:t>WoodSmart</a:t>
            </a:r>
            <a:r>
              <a:rPr lang="en-US" sz="1400" baseline="30000" dirty="0" err="1">
                <a:latin typeface="Century Gothic"/>
                <a:cs typeface="Century Gothic"/>
              </a:rPr>
              <a:t>TM</a:t>
            </a:r>
            <a:r>
              <a:rPr lang="en-US" sz="1400" dirty="0">
                <a:latin typeface="Century Gothic"/>
                <a:cs typeface="Century Gothic"/>
              </a:rPr>
              <a:t> on </a:t>
            </a:r>
            <a:r>
              <a:rPr lang="en-US" sz="1400" dirty="0" err="1">
                <a:latin typeface="Century Gothic"/>
                <a:cs typeface="Century Gothic"/>
              </a:rPr>
              <a:t>kuukausihintainen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kuorintaprosessin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optimointijärjestelmä</a:t>
            </a:r>
            <a:r>
              <a:rPr lang="en-US" sz="1400" dirty="0">
                <a:latin typeface="Century Gothic"/>
                <a:cs typeface="Century Gothic"/>
              </a:rPr>
              <a:t>, </a:t>
            </a:r>
            <a:r>
              <a:rPr lang="en-US" sz="1400" dirty="0" err="1">
                <a:latin typeface="Century Gothic"/>
                <a:cs typeface="Century Gothic"/>
              </a:rPr>
              <a:t>jonka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avulla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saavutetaan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tasainen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tuotanto</a:t>
            </a:r>
            <a:r>
              <a:rPr lang="en-US" sz="1400" dirty="0">
                <a:latin typeface="Century Gothic"/>
                <a:cs typeface="Century Gothic"/>
              </a:rPr>
              <a:t>, </a:t>
            </a:r>
            <a:r>
              <a:rPr lang="en-US" sz="1400" dirty="0" err="1">
                <a:latin typeface="Century Gothic"/>
                <a:cs typeface="Century Gothic"/>
              </a:rPr>
              <a:t>puhtausasteen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paraneminen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sekä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pienempi</a:t>
            </a: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err="1">
                <a:latin typeface="Century Gothic"/>
                <a:cs typeface="Century Gothic"/>
              </a:rPr>
              <a:t>materiaalihävikki</a:t>
            </a:r>
            <a:r>
              <a:rPr lang="en-US" sz="1400" dirty="0">
                <a:latin typeface="Century Gothic"/>
                <a:cs typeface="Century Gothic"/>
              </a:rPr>
              <a:t>. </a:t>
            </a:r>
            <a:r>
              <a:rPr lang="en-US" sz="1400" dirty="0" err="1">
                <a:cs typeface="Century Gothic"/>
              </a:rPr>
              <a:t>WoodSmart</a:t>
            </a:r>
            <a:r>
              <a:rPr lang="en-US" sz="1400" baseline="30000" dirty="0" err="1">
                <a:cs typeface="Century Gothic"/>
              </a:rPr>
              <a:t>TM</a:t>
            </a:r>
            <a:r>
              <a:rPr lang="en-US" sz="1400" dirty="0">
                <a:cs typeface="Century Gothic"/>
              </a:rPr>
              <a:t> –</a:t>
            </a:r>
            <a:r>
              <a:rPr lang="fi-FI" sz="1400" dirty="0"/>
              <a:t>kokonaispalvelu sisältää tuotantoprosessin optimointiratkaisun mittalaitteineen ja ohjelmistoineen sekä </a:t>
            </a:r>
            <a:br>
              <a:rPr lang="fi-FI" sz="1400" dirty="0"/>
            </a:br>
            <a:r>
              <a:rPr lang="fi-FI" sz="1400" dirty="0"/>
              <a:t>kaikki tarvittavat ylläpitopalvelut.</a:t>
            </a:r>
          </a:p>
          <a:p>
            <a:endParaRPr lang="fi-FI" sz="1400" dirty="0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57485034-131D-8547-B5BF-FC1A45282D1A}"/>
              </a:ext>
            </a:extLst>
          </p:cNvPr>
          <p:cNvSpPr/>
          <p:nvPr/>
        </p:nvSpPr>
        <p:spPr>
          <a:xfrm>
            <a:off x="544861" y="2997231"/>
            <a:ext cx="1982847" cy="1982847"/>
          </a:xfrm>
          <a:prstGeom prst="ellipse">
            <a:avLst/>
          </a:prstGeom>
          <a:solidFill>
            <a:srgbClr val="152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15277F"/>
              </a:solidFill>
            </a:endParaRPr>
          </a:p>
        </p:txBody>
      </p:sp>
      <p:pic>
        <p:nvPicPr>
          <p:cNvPr id="5" name="Picture 1" descr="measurementt-03.png">
            <a:extLst>
              <a:ext uri="{FF2B5EF4-FFF2-40B4-BE49-F238E27FC236}">
                <a16:creationId xmlns:a16="http://schemas.microsoft.com/office/drawing/2014/main" id="{03A4A9D7-0C33-AF42-8B5D-2D6AA223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26" y="1168595"/>
            <a:ext cx="2530626" cy="24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 descr="wsDisplay.png">
            <a:extLst>
              <a:ext uri="{FF2B5EF4-FFF2-40B4-BE49-F238E27FC236}">
                <a16:creationId xmlns:a16="http://schemas.microsoft.com/office/drawing/2014/main" id="{0895A1F6-66D1-554A-99C5-A79DAE514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52" y="1541352"/>
            <a:ext cx="2229235" cy="1207502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B3A5B3C0-C2E7-D74B-B309-099B5F154334}"/>
              </a:ext>
            </a:extLst>
          </p:cNvPr>
          <p:cNvSpPr/>
          <p:nvPr/>
        </p:nvSpPr>
        <p:spPr>
          <a:xfrm>
            <a:off x="2591952" y="2997231"/>
            <a:ext cx="1982847" cy="19828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15277F"/>
              </a:solidFill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3D958246-9258-CB4B-98AF-6A66E643CEFE}"/>
              </a:ext>
            </a:extLst>
          </p:cNvPr>
          <p:cNvSpPr/>
          <p:nvPr/>
        </p:nvSpPr>
        <p:spPr>
          <a:xfrm>
            <a:off x="4624512" y="2997231"/>
            <a:ext cx="1982308" cy="19823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15277F"/>
              </a:solidFill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8B546D7-D527-8945-8DAF-656576D1322F}"/>
              </a:ext>
            </a:extLst>
          </p:cNvPr>
          <p:cNvSpPr/>
          <p:nvPr/>
        </p:nvSpPr>
        <p:spPr>
          <a:xfrm>
            <a:off x="2378550" y="3504370"/>
            <a:ext cx="243230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ENERGIANSÄÄSTÖ JOPA</a:t>
            </a:r>
            <a:endParaRPr lang="fi-FI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30 %</a:t>
            </a:r>
          </a:p>
          <a:p>
            <a:pPr algn="ctr"/>
            <a:endParaRPr lang="fi-FI" sz="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EA5B660-9F82-604F-ABF2-30F10C840252}"/>
              </a:ext>
            </a:extLst>
          </p:cNvPr>
          <p:cNvSpPr/>
          <p:nvPr/>
        </p:nvSpPr>
        <p:spPr>
          <a:xfrm>
            <a:off x="4677987" y="3515803"/>
            <a:ext cx="19373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TAATTU </a:t>
            </a:r>
          </a:p>
          <a:p>
            <a:pPr algn="ctr"/>
            <a:r>
              <a:rPr lang="fi-FI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TEHOKKUUS KOKO SOPIMUSKAUDEN </a:t>
            </a:r>
          </a:p>
          <a:p>
            <a:pPr algn="ctr"/>
            <a:r>
              <a:rPr lang="fi-FI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AJAN</a:t>
            </a:r>
          </a:p>
          <a:p>
            <a:pPr algn="ctr"/>
            <a:endParaRPr lang="fi-FI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140A12B-10FD-D348-A2BF-01F407BFBFF1}"/>
              </a:ext>
            </a:extLst>
          </p:cNvPr>
          <p:cNvSpPr/>
          <p:nvPr/>
        </p:nvSpPr>
        <p:spPr>
          <a:xfrm>
            <a:off x="320081" y="3401938"/>
            <a:ext cx="2432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MATERIAALIHÄVIKIN </a:t>
            </a:r>
          </a:p>
          <a:p>
            <a:pPr algn="ctr"/>
            <a:r>
              <a:rPr lang="fi-FI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PIENENEMINEN</a:t>
            </a:r>
          </a:p>
          <a:p>
            <a:pPr algn="ctr"/>
            <a:r>
              <a:rPr lang="fi-FI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50 %</a:t>
            </a:r>
          </a:p>
          <a:p>
            <a:pPr algn="ctr"/>
            <a:endParaRPr lang="fi-FI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fi-FI" sz="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1F30AE3-789B-B947-B735-CF5DB96E75FC}"/>
              </a:ext>
            </a:extLst>
          </p:cNvPr>
          <p:cNvSpPr/>
          <p:nvPr/>
        </p:nvSpPr>
        <p:spPr>
          <a:xfrm>
            <a:off x="6653292" y="2997231"/>
            <a:ext cx="1982308" cy="1982308"/>
          </a:xfrm>
          <a:prstGeom prst="ellipse">
            <a:avLst/>
          </a:prstGeom>
          <a:solidFill>
            <a:srgbClr val="152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15277F"/>
              </a:solidFill>
            </a:endParaRPr>
          </a:p>
        </p:txBody>
      </p:sp>
      <p:sp>
        <p:nvSpPr>
          <p:cNvPr id="13" name="Rectangle 45">
            <a:extLst>
              <a:ext uri="{FF2B5EF4-FFF2-40B4-BE49-F238E27FC236}">
                <a16:creationId xmlns:a16="http://schemas.microsoft.com/office/drawing/2014/main" id="{218D4105-B2DC-B441-A137-D7704FE55B6E}"/>
              </a:ext>
            </a:extLst>
          </p:cNvPr>
          <p:cNvSpPr/>
          <p:nvPr/>
        </p:nvSpPr>
        <p:spPr>
          <a:xfrm>
            <a:off x="6722893" y="3557767"/>
            <a:ext cx="18431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chemeClr val="bg1"/>
                </a:solidFill>
                <a:latin typeface="Century Gothic"/>
                <a:cs typeface="Century Gothic"/>
              </a:rPr>
              <a:t>SÄÄSTÖT JOPA</a:t>
            </a:r>
          </a:p>
          <a:p>
            <a:pPr algn="ctr"/>
            <a:r>
              <a:rPr lang="fi-FI" sz="1400" b="1" dirty="0">
                <a:solidFill>
                  <a:schemeClr val="bg1"/>
                </a:solidFill>
                <a:latin typeface="Century Gothic"/>
                <a:cs typeface="Century Gothic"/>
              </a:rPr>
              <a:t>1,2 MILJ. € </a:t>
            </a:r>
            <a:br>
              <a:rPr lang="fi-FI" sz="1400" b="1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fi-FI" sz="1400" b="1" dirty="0">
                <a:solidFill>
                  <a:schemeClr val="bg1"/>
                </a:solidFill>
                <a:latin typeface="Century Gothic"/>
                <a:cs typeface="Century Gothic"/>
              </a:rPr>
              <a:t>VUOSITTAIN</a:t>
            </a:r>
          </a:p>
          <a:p>
            <a:pPr algn="ctr"/>
            <a:r>
              <a:rPr lang="fi-FI" sz="800" b="1" dirty="0">
                <a:solidFill>
                  <a:schemeClr val="bg1"/>
                </a:solidFill>
                <a:latin typeface="Century Gothic"/>
                <a:cs typeface="Century Gothic"/>
              </a:rPr>
              <a:t>(600 000 t/a tuotantomäärällä)</a:t>
            </a:r>
          </a:p>
        </p:txBody>
      </p:sp>
    </p:spTree>
    <p:extLst>
      <p:ext uri="{BB962C8B-B14F-4D97-AF65-F5344CB8AC3E}">
        <p14:creationId xmlns:p14="http://schemas.microsoft.com/office/powerpoint/2010/main" val="279841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E029CA-D2FE-374B-9C9F-8483598E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80" y="901724"/>
            <a:ext cx="8229600" cy="795224"/>
          </a:xfrm>
        </p:spPr>
        <p:txBody>
          <a:bodyPr/>
          <a:lstStyle/>
          <a:p>
            <a:r>
              <a:rPr lang="fi-FI" dirty="0"/>
              <a:t>OPTIMOITUA TEHOKKUUTTA PUUNKÄSITTELYYN</a:t>
            </a:r>
          </a:p>
        </p:txBody>
      </p:sp>
      <p:sp>
        <p:nvSpPr>
          <p:cNvPr id="7" name="Line 25">
            <a:extLst>
              <a:ext uri="{FF2B5EF4-FFF2-40B4-BE49-F238E27FC236}">
                <a16:creationId xmlns:a16="http://schemas.microsoft.com/office/drawing/2014/main" id="{0E2960AE-114D-9344-B14C-14A116517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2005" y="3305333"/>
            <a:ext cx="0" cy="43180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cxnSp>
        <p:nvCxnSpPr>
          <p:cNvPr id="8" name="Straight Connector 41">
            <a:extLst>
              <a:ext uri="{FF2B5EF4-FFF2-40B4-BE49-F238E27FC236}">
                <a16:creationId xmlns:a16="http://schemas.microsoft.com/office/drawing/2014/main" id="{FA57BED8-9A8D-0643-A86C-1A47D978A2BE}"/>
              </a:ext>
            </a:extLst>
          </p:cNvPr>
          <p:cNvCxnSpPr>
            <a:stCxn id="9" idx="6"/>
            <a:endCxn id="22" idx="2"/>
          </p:cNvCxnSpPr>
          <p:nvPr/>
        </p:nvCxnSpPr>
        <p:spPr>
          <a:xfrm>
            <a:off x="2115755" y="2992595"/>
            <a:ext cx="4922838" cy="1746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6">
            <a:extLst>
              <a:ext uri="{FF2B5EF4-FFF2-40B4-BE49-F238E27FC236}">
                <a16:creationId xmlns:a16="http://schemas.microsoft.com/office/drawing/2014/main" id="{A3E25BE1-92B2-7147-A5B3-41290BD5D4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3380" y="2421095"/>
            <a:ext cx="1222375" cy="11430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i-FI" altLang="fi-FI" sz="2000">
              <a:solidFill>
                <a:srgbClr val="193333"/>
              </a:solidFill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6A0788F5-B0AB-A64F-852D-37ADE4A7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05" y="2744945"/>
            <a:ext cx="120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>
                <a:solidFill>
                  <a:srgbClr val="FFFFFF"/>
                </a:solidFill>
                <a:latin typeface="+mn-lt"/>
                <a:ea typeface="+mn-ea"/>
              </a:rPr>
              <a:t>RAAKA-AINE 100%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240428DE-EDC3-FF4B-B0A9-95235AC24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580" y="3810158"/>
            <a:ext cx="198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i-FI" altLang="fi-FI" sz="1400" b="1" dirty="0">
                <a:solidFill>
                  <a:srgbClr val="193333"/>
                </a:solidFill>
                <a:latin typeface="Century Gothic" panose="020B0502020202020204" pitchFamily="34" charset="0"/>
              </a:rPr>
              <a:t>PUUHÄVIÖ KUORINNASSA 1-4%</a:t>
            </a:r>
          </a:p>
        </p:txBody>
      </p:sp>
      <p:sp>
        <p:nvSpPr>
          <p:cNvPr id="12" name="Line 25">
            <a:extLst>
              <a:ext uri="{FF2B5EF4-FFF2-40B4-BE49-F238E27FC236}">
                <a16:creationId xmlns:a16="http://schemas.microsoft.com/office/drawing/2014/main" id="{333A9687-BA85-374B-BDDC-1379E1862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2380" y="3305333"/>
            <a:ext cx="0" cy="43180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8F103F12-F34C-4D49-A916-31EDEFFFF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2380" y="3735545"/>
            <a:ext cx="4619625" cy="1588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sp>
        <p:nvSpPr>
          <p:cNvPr id="14" name="Text Box 29">
            <a:extLst>
              <a:ext uri="{FF2B5EF4-FFF2-40B4-BE49-F238E27FC236}">
                <a16:creationId xmlns:a16="http://schemas.microsoft.com/office/drawing/2014/main" id="{87A67E84-1F35-6643-BDB8-6C81CA7EE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555" y="3810158"/>
            <a:ext cx="45069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i-FI" altLang="fi-FI" sz="1400" dirty="0">
                <a:solidFill>
                  <a:srgbClr val="193333"/>
                </a:solidFill>
                <a:latin typeface="Century Gothic" panose="020B0502020202020204" pitchFamily="34" charset="0"/>
              </a:rPr>
              <a:t>Raaka-ainetarpeen väheneminen 0,1m</a:t>
            </a:r>
            <a:r>
              <a:rPr lang="fi-FI" altLang="fi-FI" sz="1400" baseline="30000" dirty="0">
                <a:solidFill>
                  <a:srgbClr val="193333"/>
                </a:solidFill>
                <a:latin typeface="Century Gothic" panose="020B0502020202020204" pitchFamily="34" charset="0"/>
              </a:rPr>
              <a:t>3</a:t>
            </a:r>
            <a:r>
              <a:rPr lang="fi-FI" altLang="fi-FI" sz="1400" dirty="0">
                <a:solidFill>
                  <a:srgbClr val="193333"/>
                </a:solidFill>
                <a:latin typeface="Century Gothic" panose="020B0502020202020204" pitchFamily="34" charset="0"/>
              </a:rPr>
              <a:t>/t </a:t>
            </a:r>
          </a:p>
          <a:p>
            <a:pPr algn="ctr" eaLnBrk="1" hangingPunct="1"/>
            <a:r>
              <a:rPr lang="fi-FI" altLang="fi-FI" sz="1400" dirty="0">
                <a:solidFill>
                  <a:srgbClr val="193333"/>
                </a:solidFill>
                <a:latin typeface="Century Gothic" panose="020B0502020202020204" pitchFamily="34" charset="0"/>
              </a:rPr>
              <a:t>n. 1 milj. € säästö vuosittain</a:t>
            </a:r>
          </a:p>
        </p:txBody>
      </p:sp>
      <p:sp>
        <p:nvSpPr>
          <p:cNvPr id="15" name="Line 38">
            <a:extLst>
              <a:ext uri="{FF2B5EF4-FFF2-40B4-BE49-F238E27FC236}">
                <a16:creationId xmlns:a16="http://schemas.microsoft.com/office/drawing/2014/main" id="{9DC26835-9851-9A4C-9CD4-F90A8DE16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05" y="2260758"/>
            <a:ext cx="4202113" cy="0"/>
          </a:xfrm>
          <a:prstGeom prst="line">
            <a:avLst/>
          </a:prstGeom>
          <a:noFill/>
          <a:ln w="38100" cmpd="sng">
            <a:solidFill>
              <a:srgbClr val="1527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6D6A88FD-7119-F741-92A7-652C2AE7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868" y="1898808"/>
            <a:ext cx="29924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dirty="0">
                <a:solidFill>
                  <a:srgbClr val="193333"/>
                </a:solidFill>
                <a:latin typeface="+mj-lt"/>
                <a:ea typeface="+mn-ea"/>
              </a:rPr>
              <a:t>TEKNOSAVO OPTIMOINTI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39AC566C-1084-3D48-B903-D03B11F8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430" y="2419508"/>
            <a:ext cx="1212850" cy="1144587"/>
          </a:xfrm>
          <a:prstGeom prst="ellipse">
            <a:avLst/>
          </a:prstGeom>
          <a:solidFill>
            <a:srgbClr val="15277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fi-FI" altLang="fi-FI" sz="1400" b="1" dirty="0">
                <a:solidFill>
                  <a:srgbClr val="FFFFFF"/>
                </a:solidFill>
              </a:rPr>
              <a:t>PUUN- </a:t>
            </a:r>
          </a:p>
          <a:p>
            <a:pPr algn="ctr" eaLnBrk="1" hangingPunct="1">
              <a:lnSpc>
                <a:spcPct val="110000"/>
              </a:lnSpc>
            </a:pPr>
            <a:r>
              <a:rPr lang="fi-FI" altLang="fi-FI" sz="1400" b="1" dirty="0">
                <a:solidFill>
                  <a:srgbClr val="FFFFFF"/>
                </a:solidFill>
              </a:rPr>
              <a:t>KÄSITTELY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7FD36E05-EE20-B147-875B-00523DAAC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755" y="2421095"/>
            <a:ext cx="1260475" cy="1177925"/>
          </a:xfrm>
          <a:prstGeom prst="ellipse">
            <a:avLst/>
          </a:prstGeom>
          <a:solidFill>
            <a:srgbClr val="FFA81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fi-FI" altLang="fi-FI" sz="1400" b="1" dirty="0">
                <a:solidFill>
                  <a:srgbClr val="FFFFFF"/>
                </a:solidFill>
              </a:rPr>
              <a:t>HAKKEEN </a:t>
            </a:r>
          </a:p>
          <a:p>
            <a:pPr algn="ctr" eaLnBrk="1" hangingPunct="1">
              <a:lnSpc>
                <a:spcPct val="110000"/>
              </a:lnSpc>
            </a:pPr>
            <a:r>
              <a:rPr lang="fi-FI" altLang="fi-FI" sz="1400" b="1" dirty="0">
                <a:solidFill>
                  <a:srgbClr val="FFFFFF"/>
                </a:solidFill>
              </a:rPr>
              <a:t>KÄSITTELY</a:t>
            </a: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24CE33AD-A79F-BA4E-92BC-52F1AE3154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87605" y="2421095"/>
            <a:ext cx="1233488" cy="11874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>
                <a:solidFill>
                  <a:schemeClr val="bg1"/>
                </a:solidFill>
                <a:latin typeface="+mn-lt"/>
                <a:ea typeface="+mn-ea"/>
              </a:rPr>
              <a:t>KEITTO</a:t>
            </a:r>
          </a:p>
        </p:txBody>
      </p:sp>
      <p:sp>
        <p:nvSpPr>
          <p:cNvPr id="22" name="Oval 6">
            <a:extLst>
              <a:ext uri="{FF2B5EF4-FFF2-40B4-BE49-F238E27FC236}">
                <a16:creationId xmlns:a16="http://schemas.microsoft.com/office/drawing/2014/main" id="{340F661C-9106-9B4C-A8F7-E02D7DDDEA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38593" y="2416333"/>
            <a:ext cx="1244600" cy="11874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fi-FI" altLang="fi-FI" sz="2000">
              <a:solidFill>
                <a:srgbClr val="193333"/>
              </a:solidFill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705F7D7E-E040-2E44-A5FF-4CF067C50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499" y="2729070"/>
            <a:ext cx="917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400" b="1" dirty="0">
                <a:solidFill>
                  <a:srgbClr val="FFFFFF"/>
                </a:solidFill>
                <a:latin typeface="+mn-lt"/>
                <a:ea typeface="+mn-ea"/>
              </a:rPr>
              <a:t>SELLU</a:t>
            </a:r>
            <a:br>
              <a:rPr lang="fi-FI" sz="1400" b="1" dirty="0">
                <a:solidFill>
                  <a:srgbClr val="FFFFFF"/>
                </a:solidFill>
                <a:latin typeface="+mn-lt"/>
                <a:ea typeface="+mn-ea"/>
              </a:rPr>
            </a:br>
            <a:r>
              <a:rPr lang="fi-FI" sz="1400" b="1" dirty="0">
                <a:solidFill>
                  <a:srgbClr val="FFFFFF"/>
                </a:solidFill>
                <a:latin typeface="+mn-lt"/>
                <a:ea typeface="+mn-ea"/>
              </a:rPr>
              <a:t>43 - 48%</a:t>
            </a: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B0117E0A-7391-934F-AD80-7A72A3DB4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293" y="3564095"/>
            <a:ext cx="0" cy="173038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A20C8B38-72B5-BD41-B8E1-35C6687B45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14180" y="3737133"/>
            <a:ext cx="773113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068D480A-A440-3845-A660-72F92156F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4180" y="3735545"/>
            <a:ext cx="0" cy="74613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93333"/>
              </a:solidFill>
              <a:latin typeface="+mn-lt"/>
              <a:ea typeface="+mn-ea"/>
            </a:endParaRPr>
          </a:p>
        </p:txBody>
      </p:sp>
      <p:cxnSp>
        <p:nvCxnSpPr>
          <p:cNvPr id="27" name="Straight Connector 52">
            <a:extLst>
              <a:ext uri="{FF2B5EF4-FFF2-40B4-BE49-F238E27FC236}">
                <a16:creationId xmlns:a16="http://schemas.microsoft.com/office/drawing/2014/main" id="{9C1471B3-BC2E-7E43-9B58-EFAFFCEBCAF2}"/>
              </a:ext>
            </a:extLst>
          </p:cNvPr>
          <p:cNvCxnSpPr/>
          <p:nvPr/>
        </p:nvCxnSpPr>
        <p:spPr>
          <a:xfrm>
            <a:off x="5117718" y="2243295"/>
            <a:ext cx="0" cy="71438"/>
          </a:xfrm>
          <a:prstGeom prst="line">
            <a:avLst/>
          </a:prstGeom>
          <a:ln w="38100" cmpd="sng">
            <a:solidFill>
              <a:srgbClr val="152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57">
            <a:extLst>
              <a:ext uri="{FF2B5EF4-FFF2-40B4-BE49-F238E27FC236}">
                <a16:creationId xmlns:a16="http://schemas.microsoft.com/office/drawing/2014/main" id="{0468ABB7-9566-C147-822A-0C1B95E39533}"/>
              </a:ext>
            </a:extLst>
          </p:cNvPr>
          <p:cNvCxnSpPr/>
          <p:nvPr/>
        </p:nvCxnSpPr>
        <p:spPr>
          <a:xfrm>
            <a:off x="915605" y="2243295"/>
            <a:ext cx="0" cy="71438"/>
          </a:xfrm>
          <a:prstGeom prst="line">
            <a:avLst/>
          </a:prstGeom>
          <a:ln w="38100" cmpd="sng">
            <a:solidFill>
              <a:srgbClr val="152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75">
            <a:extLst>
              <a:ext uri="{FF2B5EF4-FFF2-40B4-BE49-F238E27FC236}">
                <a16:creationId xmlns:a16="http://schemas.microsoft.com/office/drawing/2014/main" id="{96576BCC-4CA6-7240-976D-C6ED2911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80" y="1473923"/>
            <a:ext cx="4650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i-FI" altLang="fi-FI" sz="1400" b="1" dirty="0">
                <a:solidFill>
                  <a:srgbClr val="193333"/>
                </a:solidFill>
                <a:latin typeface="Century Gothic" panose="020B0502020202020204" pitchFamily="34" charset="0"/>
              </a:rPr>
              <a:t>ESIMERKKI /</a:t>
            </a:r>
            <a:r>
              <a:rPr lang="fi-FI" altLang="fi-FI" sz="1400" dirty="0">
                <a:solidFill>
                  <a:srgbClr val="193333"/>
                </a:solidFill>
                <a:latin typeface="Century Gothic" panose="020B0502020202020204" pitchFamily="34" charset="0"/>
              </a:rPr>
              <a:t> Sellutehdas: kapasiteetti 600 000 t/vuosi</a:t>
            </a: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24649D79-5CB2-F348-BB61-13835ECF5F16}"/>
              </a:ext>
            </a:extLst>
          </p:cNvPr>
          <p:cNvSpPr/>
          <p:nvPr/>
        </p:nvSpPr>
        <p:spPr>
          <a:xfrm>
            <a:off x="438148" y="610537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15277F"/>
                </a:solidFill>
                <a:latin typeface="Century Gothic"/>
                <a:cs typeface="Century Gothic"/>
              </a:rPr>
              <a:t>WoodSmart</a:t>
            </a:r>
            <a:r>
              <a:rPr lang="en-US" sz="1600" b="1" baseline="30000" dirty="0" err="1">
                <a:solidFill>
                  <a:srgbClr val="15277F"/>
                </a:solidFill>
                <a:latin typeface="Century Gothic"/>
                <a:cs typeface="Century Gothic"/>
              </a:rPr>
              <a:t>TM</a:t>
            </a:r>
            <a:endParaRPr lang="fi-FI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73501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E1FFDC-B079-0342-8529-B69E2C31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8562"/>
            <a:ext cx="8229600" cy="468052"/>
          </a:xfrm>
        </p:spPr>
        <p:txBody>
          <a:bodyPr/>
          <a:lstStyle/>
          <a:p>
            <a:r>
              <a:rPr lang="fi-FI" dirty="0"/>
              <a:t>KUSTANNUS JA SÄÄSTÖT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BBAA4D-4C08-E14C-BD2F-A7917EEB4080}"/>
              </a:ext>
            </a:extLst>
          </p:cNvPr>
          <p:cNvSpPr/>
          <p:nvPr/>
        </p:nvSpPr>
        <p:spPr>
          <a:xfrm>
            <a:off x="559820" y="2514792"/>
            <a:ext cx="2936913" cy="459169"/>
          </a:xfrm>
          <a:prstGeom prst="rect">
            <a:avLst/>
          </a:prstGeom>
          <a:solidFill>
            <a:srgbClr val="152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A029DD7-D2AF-DF44-925E-71760919C415}"/>
              </a:ext>
            </a:extLst>
          </p:cNvPr>
          <p:cNvSpPr txBox="1"/>
          <p:nvPr/>
        </p:nvSpPr>
        <p:spPr>
          <a:xfrm>
            <a:off x="1164510" y="1709915"/>
            <a:ext cx="5072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+mn-lt"/>
              </a:rPr>
              <a:t>Kertakustannus</a:t>
            </a:r>
            <a:r>
              <a:rPr lang="en-US" sz="1100" dirty="0">
                <a:latin typeface="+mn-lt"/>
              </a:rPr>
              <a:t>: </a:t>
            </a:r>
            <a:r>
              <a:rPr lang="en-US" sz="1100" dirty="0" err="1">
                <a:latin typeface="+mn-lt"/>
              </a:rPr>
              <a:t>järjestelmän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räätälöinti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asiakkaan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tarpeen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mukaan</a:t>
            </a:r>
            <a:endParaRPr lang="en-US" sz="1100" dirty="0">
              <a:latin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80C179E-CE36-B841-ABBD-CDB001094783}"/>
              </a:ext>
            </a:extLst>
          </p:cNvPr>
          <p:cNvSpPr txBox="1"/>
          <p:nvPr/>
        </p:nvSpPr>
        <p:spPr>
          <a:xfrm>
            <a:off x="468844" y="1707538"/>
            <a:ext cx="1011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n-lt"/>
              </a:rPr>
              <a:t>28 800 €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B14C40D-FF33-DC48-B182-265A229BB6B1}"/>
              </a:ext>
            </a:extLst>
          </p:cNvPr>
          <p:cNvSpPr txBox="1"/>
          <p:nvPr/>
        </p:nvSpPr>
        <p:spPr>
          <a:xfrm>
            <a:off x="468843" y="1944259"/>
            <a:ext cx="5660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n-lt"/>
              </a:rPr>
              <a:t>9 700 € / </a:t>
            </a:r>
            <a:r>
              <a:rPr lang="en-US" sz="1100" b="1" dirty="0" err="1">
                <a:latin typeface="+mn-lt"/>
              </a:rPr>
              <a:t>kk</a:t>
            </a:r>
            <a:r>
              <a:rPr lang="en-US" sz="1100" b="1" dirty="0">
                <a:latin typeface="+mn-lt"/>
              </a:rPr>
              <a:t>  </a:t>
            </a:r>
            <a:r>
              <a:rPr lang="en-US" sz="1100" dirty="0">
                <a:latin typeface="+mn-lt"/>
              </a:rPr>
              <a:t>5 </a:t>
            </a:r>
            <a:r>
              <a:rPr lang="en-US" sz="1100" dirty="0" err="1">
                <a:latin typeface="+mn-lt"/>
              </a:rPr>
              <a:t>järjestelmää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yhtä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tuotantolinjaa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kohden</a:t>
            </a:r>
            <a:r>
              <a:rPr lang="en-US" sz="1100" dirty="0">
                <a:latin typeface="+mn-lt"/>
              </a:rPr>
              <a:t>, </a:t>
            </a:r>
            <a:r>
              <a:rPr lang="en-US" sz="1100" dirty="0" err="1">
                <a:latin typeface="+mn-lt"/>
              </a:rPr>
              <a:t>sisältää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ylläpitopalvelun</a:t>
            </a:r>
            <a:endParaRPr lang="en-US" sz="1100" b="1" dirty="0">
              <a:latin typeface="+mn-lt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299711F3-A0DF-A645-A523-6DB28C80DECC}"/>
              </a:ext>
            </a:extLst>
          </p:cNvPr>
          <p:cNvSpPr txBox="1"/>
          <p:nvPr/>
        </p:nvSpPr>
        <p:spPr>
          <a:xfrm>
            <a:off x="3521887" y="2439350"/>
            <a:ext cx="20961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1B3892"/>
                </a:solidFill>
                <a:latin typeface="+mn-lt"/>
              </a:rPr>
              <a:t>610 800 €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CFCD1C2-1D61-324F-9572-E41626BAC0DC}"/>
              </a:ext>
            </a:extLst>
          </p:cNvPr>
          <p:cNvSpPr txBox="1"/>
          <p:nvPr/>
        </p:nvSpPr>
        <p:spPr>
          <a:xfrm>
            <a:off x="559819" y="2511073"/>
            <a:ext cx="2406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+mn-lt"/>
              </a:rPr>
              <a:t>KUSTANNUS*</a:t>
            </a:r>
            <a:br>
              <a:rPr lang="en-US" sz="1100" b="1" dirty="0">
                <a:solidFill>
                  <a:schemeClr val="bg1"/>
                </a:solidFill>
                <a:latin typeface="+mn-lt"/>
              </a:rPr>
            </a:br>
            <a:r>
              <a:rPr lang="en-US" sz="1100" b="1" dirty="0">
                <a:solidFill>
                  <a:schemeClr val="bg1"/>
                </a:solidFill>
                <a:latin typeface="+mn-lt"/>
              </a:rPr>
              <a:t>5 </a:t>
            </a:r>
            <a:r>
              <a:rPr lang="en-US" sz="1100" b="1" dirty="0" err="1">
                <a:solidFill>
                  <a:schemeClr val="bg1"/>
                </a:solidFill>
                <a:latin typeface="+mn-lt"/>
              </a:rPr>
              <a:t>vuoden</a:t>
            </a:r>
            <a:r>
              <a:rPr lang="en-US" sz="11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+mn-lt"/>
              </a:rPr>
              <a:t>sopimus</a:t>
            </a:r>
            <a:endParaRPr lang="en-U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03C9E642-490D-F34B-8A49-C4A58FD9F7BE}"/>
              </a:ext>
            </a:extLst>
          </p:cNvPr>
          <p:cNvSpPr txBox="1"/>
          <p:nvPr/>
        </p:nvSpPr>
        <p:spPr>
          <a:xfrm>
            <a:off x="6714032" y="3052542"/>
            <a:ext cx="24299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x xxx xxx €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C3287C4A-4A51-404A-9C51-8828858D6A0E}"/>
              </a:ext>
            </a:extLst>
          </p:cNvPr>
          <p:cNvSpPr txBox="1"/>
          <p:nvPr/>
        </p:nvSpPr>
        <p:spPr>
          <a:xfrm>
            <a:off x="3741683" y="3687790"/>
            <a:ext cx="2694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x xxx xxx €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F4C76085-89AB-6046-96FD-1E0D12AB75B6}"/>
              </a:ext>
            </a:extLst>
          </p:cNvPr>
          <p:cNvSpPr txBox="1"/>
          <p:nvPr/>
        </p:nvSpPr>
        <p:spPr>
          <a:xfrm>
            <a:off x="4003448" y="4260253"/>
            <a:ext cx="2432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ASIAKKAAN NETTOSÄÄSTÖ*</a:t>
            </a:r>
            <a:br>
              <a:rPr lang="en-US" sz="1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vuoden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sopimus</a:t>
            </a:r>
            <a:endParaRPr lang="en-US" sz="11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3C8F98C8-5B56-6648-8557-327FDC07DE64}"/>
              </a:ext>
            </a:extLst>
          </p:cNvPr>
          <p:cNvSpPr/>
          <p:nvPr/>
        </p:nvSpPr>
        <p:spPr>
          <a:xfrm>
            <a:off x="438148" y="610537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15277F"/>
                </a:solidFill>
                <a:latin typeface="Century Gothic"/>
                <a:cs typeface="Century Gothic"/>
              </a:rPr>
              <a:t>WoodSmart</a:t>
            </a:r>
            <a:r>
              <a:rPr lang="en-US" sz="1600" b="1" baseline="30000" dirty="0" err="1">
                <a:solidFill>
                  <a:srgbClr val="15277F"/>
                </a:solidFill>
                <a:latin typeface="Century Gothic"/>
                <a:cs typeface="Century Gothic"/>
              </a:rPr>
              <a:t>TM</a:t>
            </a:r>
            <a:endParaRPr lang="fi-FI" sz="1600" b="1" baseline="30000" dirty="0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FF065324-93B2-CB45-9851-469502616A8D}"/>
              </a:ext>
            </a:extLst>
          </p:cNvPr>
          <p:cNvSpPr/>
          <p:nvPr/>
        </p:nvSpPr>
        <p:spPr>
          <a:xfrm>
            <a:off x="468844" y="4846903"/>
            <a:ext cx="61520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* </a:t>
            </a:r>
            <a:r>
              <a:rPr lang="en-US" sz="1000" i="1" dirty="0" err="1">
                <a:latin typeface="Century Gothic" panose="020B0502020202020204" pitchFamily="34" charset="0"/>
              </a:rPr>
              <a:t>Kapasiteetti</a:t>
            </a:r>
            <a:r>
              <a:rPr lang="en-US" sz="1000" i="1" dirty="0">
                <a:latin typeface="Century Gothic" panose="020B0502020202020204" pitchFamily="34" charset="0"/>
              </a:rPr>
              <a:t> 600 000 </a:t>
            </a:r>
            <a:r>
              <a:rPr lang="en-US" sz="1000" i="1" dirty="0" err="1">
                <a:latin typeface="Century Gothic" panose="020B0502020202020204" pitchFamily="34" charset="0"/>
              </a:rPr>
              <a:t>tonnia</a:t>
            </a:r>
            <a:r>
              <a:rPr lang="en-US" sz="1000" i="1" dirty="0">
                <a:latin typeface="Century Gothic" panose="020B0502020202020204" pitchFamily="34" charset="0"/>
              </a:rPr>
              <a:t>/</a:t>
            </a:r>
            <a:r>
              <a:rPr lang="en-US" sz="1000" i="1" dirty="0" err="1">
                <a:latin typeface="Century Gothic" panose="020B0502020202020204" pitchFamily="34" charset="0"/>
              </a:rPr>
              <a:t>vuosi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D088BA7-249F-4941-90EA-91FE599309A5}"/>
              </a:ext>
            </a:extLst>
          </p:cNvPr>
          <p:cNvSpPr/>
          <p:nvPr/>
        </p:nvSpPr>
        <p:spPr>
          <a:xfrm>
            <a:off x="559820" y="3082876"/>
            <a:ext cx="2936914" cy="4418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DF7444B7-2FDF-9242-B35D-97AB624F5B2C}"/>
              </a:ext>
            </a:extLst>
          </p:cNvPr>
          <p:cNvCxnSpPr>
            <a:cxnSpLocks/>
          </p:cNvCxnSpPr>
          <p:nvPr/>
        </p:nvCxnSpPr>
        <p:spPr>
          <a:xfrm>
            <a:off x="4077493" y="3693803"/>
            <a:ext cx="205232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2">
            <a:extLst>
              <a:ext uri="{FF2B5EF4-FFF2-40B4-BE49-F238E27FC236}">
                <a16:creationId xmlns:a16="http://schemas.microsoft.com/office/drawing/2014/main" id="{51CA57A0-BE6C-F744-89D0-7ED6F5380EB0}"/>
              </a:ext>
            </a:extLst>
          </p:cNvPr>
          <p:cNvSpPr txBox="1"/>
          <p:nvPr/>
        </p:nvSpPr>
        <p:spPr>
          <a:xfrm>
            <a:off x="559819" y="3083321"/>
            <a:ext cx="2406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+mn-lt"/>
              </a:rPr>
              <a:t>SÄÄSTÖ*</a:t>
            </a:r>
            <a:br>
              <a:rPr lang="en-US" sz="1100" b="1" dirty="0">
                <a:solidFill>
                  <a:schemeClr val="bg1"/>
                </a:solidFill>
                <a:latin typeface="+mn-lt"/>
              </a:rPr>
            </a:br>
            <a:r>
              <a:rPr lang="en-US" sz="1100" b="1" dirty="0">
                <a:solidFill>
                  <a:schemeClr val="bg1"/>
                </a:solidFill>
                <a:latin typeface="+mn-lt"/>
              </a:rPr>
              <a:t>5 </a:t>
            </a:r>
            <a:r>
              <a:rPr lang="en-US" sz="1100" b="1" dirty="0" err="1">
                <a:solidFill>
                  <a:schemeClr val="bg1"/>
                </a:solidFill>
                <a:latin typeface="+mn-lt"/>
              </a:rPr>
              <a:t>vuoden</a:t>
            </a:r>
            <a:r>
              <a:rPr lang="en-US" sz="11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+mn-lt"/>
              </a:rPr>
              <a:t>sopimus</a:t>
            </a:r>
            <a:endParaRPr lang="en-US" sz="11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82721309-5F55-4F4C-BB83-EB3FD55CCA21}"/>
              </a:ext>
            </a:extLst>
          </p:cNvPr>
          <p:cNvCxnSpPr>
            <a:cxnSpLocks/>
          </p:cNvCxnSpPr>
          <p:nvPr/>
        </p:nvCxnSpPr>
        <p:spPr>
          <a:xfrm>
            <a:off x="5103653" y="3449966"/>
            <a:ext cx="0" cy="23537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6">
            <a:extLst>
              <a:ext uri="{FF2B5EF4-FFF2-40B4-BE49-F238E27FC236}">
                <a16:creationId xmlns:a16="http://schemas.microsoft.com/office/drawing/2014/main" id="{AABAF404-80F4-0744-A6AF-0780B765D814}"/>
              </a:ext>
            </a:extLst>
          </p:cNvPr>
          <p:cNvSpPr/>
          <p:nvPr/>
        </p:nvSpPr>
        <p:spPr>
          <a:xfrm>
            <a:off x="3496732" y="3085330"/>
            <a:ext cx="3217299" cy="4416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6D1FA40E-2F29-CD40-957D-68EE04D2ECE1}"/>
              </a:ext>
            </a:extLst>
          </p:cNvPr>
          <p:cNvSpPr/>
          <p:nvPr/>
        </p:nvSpPr>
        <p:spPr>
          <a:xfrm>
            <a:off x="457200" y="1484807"/>
            <a:ext cx="21371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>
                <a:latin typeface="+mn-lt"/>
              </a:rPr>
              <a:t>Esimerkki</a:t>
            </a:r>
            <a:r>
              <a:rPr lang="en-US" sz="1100" dirty="0">
                <a:latin typeface="+mn-lt"/>
              </a:rPr>
              <a:t>  </a:t>
            </a:r>
            <a:r>
              <a:rPr lang="en-US" sz="1100" dirty="0" err="1">
                <a:latin typeface="+mn-lt"/>
              </a:rPr>
              <a:t>Yksi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 err="1">
                <a:latin typeface="+mn-lt"/>
              </a:rPr>
              <a:t>tuotantolinja</a:t>
            </a:r>
            <a:r>
              <a:rPr lang="en-US" sz="1100" dirty="0">
                <a:latin typeface="+mn-lt"/>
              </a:rPr>
              <a:t>:*</a:t>
            </a:r>
            <a:endParaRPr lang="fi-FI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80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01AABB-8C2B-0243-A756-D40E1916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CHIPSMART</a:t>
            </a:r>
            <a:r>
              <a:rPr lang="fi-FI" baseline="30000" dirty="0"/>
              <a:t>TM</a:t>
            </a:r>
            <a:r>
              <a:rPr lang="fi-FI" dirty="0"/>
              <a:t> 3D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2EE149B-396E-A446-AB01-4B847948F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9" b="1166"/>
          <a:stretch/>
        </p:blipFill>
        <p:spPr>
          <a:xfrm>
            <a:off x="6091390" y="1338942"/>
            <a:ext cx="2602395" cy="363951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39437C-17FD-2D42-AC9A-7304FE84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13" y="3869248"/>
            <a:ext cx="1245077" cy="119631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A46BF51-C393-BA4A-BD30-5F963255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352" y="3844814"/>
            <a:ext cx="1323319" cy="124517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CB16B95-0E1D-8845-A680-B42E80D2E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88" y="3904931"/>
            <a:ext cx="1385565" cy="1124944"/>
          </a:xfrm>
          <a:prstGeom prst="rect">
            <a:avLst/>
          </a:prstGeom>
        </p:spPr>
      </p:pic>
      <p:sp>
        <p:nvSpPr>
          <p:cNvPr id="9" name="TextBox 48">
            <a:extLst>
              <a:ext uri="{FF2B5EF4-FFF2-40B4-BE49-F238E27FC236}">
                <a16:creationId xmlns:a16="http://schemas.microsoft.com/office/drawing/2014/main" id="{7C94AD5D-4DE5-BA47-A22F-847C6370C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61810"/>
            <a:ext cx="1598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  <a:t>Hyvä, </a:t>
            </a:r>
            <a:br>
              <a:rPr lang="fi-FI" sz="1200" b="1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fi-FI" sz="1200" b="1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  <a:t>normaali hake</a:t>
            </a:r>
            <a:endParaRPr lang="sv-SE" sz="1200" b="1" dirty="0">
              <a:solidFill>
                <a:schemeClr val="accent2"/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0" name="TextBox 48">
            <a:extLst>
              <a:ext uri="{FF2B5EF4-FFF2-40B4-BE49-F238E27FC236}">
                <a16:creationId xmlns:a16="http://schemas.microsoft.com/office/drawing/2014/main" id="{02CE1241-A3D1-A44F-8F8D-7B981304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568" y="3361810"/>
            <a:ext cx="1675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  <a:t>Vahingoittunut hake</a:t>
            </a:r>
            <a:endParaRPr lang="sv-SE" sz="1200" b="1" dirty="0">
              <a:solidFill>
                <a:schemeClr val="accent2"/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2" name="TextBox 48">
            <a:extLst>
              <a:ext uri="{FF2B5EF4-FFF2-40B4-BE49-F238E27FC236}">
                <a16:creationId xmlns:a16="http://schemas.microsoft.com/office/drawing/2014/main" id="{8ED9F734-5319-604C-8770-95714DF4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750" y="3361810"/>
            <a:ext cx="1852995" cy="45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  <a:t>Suunnikkaan muotoinen hake</a:t>
            </a:r>
            <a:endParaRPr lang="sv-SE" sz="1200" b="1" dirty="0">
              <a:solidFill>
                <a:schemeClr val="accent2"/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133D8FB2-7D72-3B48-8B44-86FD341D1E83}"/>
              </a:ext>
            </a:extLst>
          </p:cNvPr>
          <p:cNvSpPr/>
          <p:nvPr/>
        </p:nvSpPr>
        <p:spPr>
          <a:xfrm>
            <a:off x="455511" y="1275689"/>
            <a:ext cx="5220299" cy="182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 err="1">
                <a:latin typeface="Century Gothic" panose="020B0502020202020204" pitchFamily="34" charset="0"/>
              </a:rPr>
              <a:t>ChipSmart</a:t>
            </a:r>
            <a:r>
              <a:rPr lang="fi-FI" sz="1400" dirty="0">
                <a:latin typeface="Century Gothic" panose="020B0502020202020204" pitchFamily="34" charset="0"/>
              </a:rPr>
              <a:t>™ 3D on automaattinen ja reaaliaikainen mittauslaite puuhakkeen laadunvalvontaan. </a:t>
            </a:r>
            <a:r>
              <a:rPr lang="fi-FI" sz="1400" dirty="0" err="1">
                <a:latin typeface="Century Gothic" panose="020B0502020202020204" pitchFamily="34" charset="0"/>
              </a:rPr>
              <a:t>ChipSmartin</a:t>
            </a:r>
            <a:r>
              <a:rPr lang="fi-FI" sz="1400" dirty="0">
                <a:latin typeface="Century Gothic" panose="020B0502020202020204" pitchFamily="34" charset="0"/>
              </a:rPr>
              <a:t> monipuolinen analyysi kertoo hakkeesta mm. paksuuden, pituuden ja leveyden, kuori- ja kosteuspitoisuuden sekä hakepalan värin. </a:t>
            </a:r>
            <a:r>
              <a:rPr lang="fi-FI" sz="1400" dirty="0" err="1">
                <a:latin typeface="Century Gothic" panose="020B0502020202020204" pitchFamily="34" charset="0"/>
              </a:rPr>
              <a:t>ChipSmart</a:t>
            </a:r>
            <a:r>
              <a:rPr lang="fi-FI" sz="1400" dirty="0">
                <a:latin typeface="Century Gothic" panose="020B0502020202020204" pitchFamily="34" charset="0"/>
              </a:rPr>
              <a:t> tunnistaa myös puukuidun suunnan ja hakkeen tekstuurin ja kaikki tieto voidaan ohjata </a:t>
            </a:r>
            <a:r>
              <a:rPr lang="fi-FI" sz="1400" dirty="0" err="1">
                <a:latin typeface="Century Gothic" panose="020B0502020202020204" pitchFamily="34" charset="0"/>
              </a:rPr>
              <a:t>WoodSmart</a:t>
            </a:r>
            <a:r>
              <a:rPr lang="fi-FI" sz="1400" dirty="0">
                <a:latin typeface="Century Gothic" panose="020B0502020202020204" pitchFamily="34" charset="0"/>
              </a:rPr>
              <a:t>™-optimointijärjestelmään. Hyvälaatuinen hake takaa tasaisen tuotannon. </a:t>
            </a:r>
          </a:p>
        </p:txBody>
      </p:sp>
    </p:spTree>
    <p:extLst>
      <p:ext uri="{BB962C8B-B14F-4D97-AF65-F5344CB8AC3E}">
        <p14:creationId xmlns:p14="http://schemas.microsoft.com/office/powerpoint/2010/main" val="313761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374A2F-9701-584E-9D8A-8996E5F0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72" y="2498228"/>
            <a:ext cx="8229600" cy="595349"/>
          </a:xfrm>
        </p:spPr>
        <p:txBody>
          <a:bodyPr/>
          <a:lstStyle/>
          <a:p>
            <a:pPr algn="ctr"/>
            <a:r>
              <a:rPr lang="fi-FI" sz="3600" dirty="0"/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78635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Teknosavo">
      <a:dk1>
        <a:srgbClr val="193333"/>
      </a:dk1>
      <a:lt1>
        <a:sysClr val="window" lastClr="FFFFFF"/>
      </a:lt1>
      <a:dk2>
        <a:srgbClr val="144FFB"/>
      </a:dk2>
      <a:lt2>
        <a:srgbClr val="EDEDED"/>
      </a:lt2>
      <a:accent1>
        <a:srgbClr val="144FFB"/>
      </a:accent1>
      <a:accent2>
        <a:srgbClr val="37A829"/>
      </a:accent2>
      <a:accent3>
        <a:srgbClr val="FFD700"/>
      </a:accent3>
      <a:accent4>
        <a:srgbClr val="6189FF"/>
      </a:accent4>
      <a:accent5>
        <a:srgbClr val="30457F"/>
      </a:accent5>
      <a:accent6>
        <a:srgbClr val="F79646"/>
      </a:accent6>
      <a:hlink>
        <a:srgbClr val="0000FF"/>
      </a:hlink>
      <a:folHlink>
        <a:srgbClr val="0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anchor="t" anchorCtr="0"/>
      <a:lstStyle>
        <a:defPPr algn="l">
          <a:defRPr sz="1600" b="0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knosavo-ppt-pohja" id="{EE67C72F-A7AC-E54D-9BAD-7C2778998E1E}" vid="{8BC631BD-175B-BF48-8DB9-B4EA323C27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1057</TotalTime>
  <Words>289</Words>
  <Application>Microsoft Macintosh PowerPoint</Application>
  <PresentationFormat>Näytössä katseltava esitys (16:10)</PresentationFormat>
  <Paragraphs>72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Tw Cen MT</vt:lpstr>
      <vt:lpstr>Office-teema</vt:lpstr>
      <vt:lpstr>PowerPoint-esitys</vt:lpstr>
      <vt:lpstr>PowerPoint-esitys</vt:lpstr>
      <vt:lpstr>PUUNKÄSITTELYN KANSAINVÄLISTÄ  ASIANTUNTEMUSTA</vt:lpstr>
      <vt:lpstr>WOODSMARTTM-PALVELU</vt:lpstr>
      <vt:lpstr>OPTIMOITUA TEHOKKUUTTA PUUNKÄSITTELYYN</vt:lpstr>
      <vt:lpstr>KUSTANNUS JA SÄÄSTÖT</vt:lpstr>
      <vt:lpstr>CHIPSMARTTM 3D</vt:lpstr>
      <vt:lpstr>KIITOS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Leena Piira</dc:creator>
  <cp:lastModifiedBy>Leena Piira</cp:lastModifiedBy>
  <cp:revision>51</cp:revision>
  <cp:lastPrinted>2018-07-31T13:32:22Z</cp:lastPrinted>
  <dcterms:created xsi:type="dcterms:W3CDTF">2018-06-14T13:15:42Z</dcterms:created>
  <dcterms:modified xsi:type="dcterms:W3CDTF">2019-06-27T05:38:47Z</dcterms:modified>
</cp:coreProperties>
</file>