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pos="5592">
          <p15:clr>
            <a:srgbClr val="A4A3A4"/>
          </p15:clr>
        </p15:guide>
        <p15:guide id="3" pos="55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pani Hirvonen" initials="TH" lastIdx="27" clrIdx="0">
    <p:extLst>
      <p:ext uri="{19B8F6BF-5375-455C-9EA6-DF929625EA0E}">
        <p15:presenceInfo xmlns:p15="http://schemas.microsoft.com/office/powerpoint/2012/main" userId="S-1-5-21-1065099672-379126580-1210191635-2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87F"/>
    <a:srgbClr val="1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94674"/>
  </p:normalViewPr>
  <p:slideViewPr>
    <p:cSldViewPr snapToGrid="0" snapToObjects="1">
      <p:cViewPr varScale="1">
        <p:scale>
          <a:sx n="159" d="100"/>
          <a:sy n="159" d="100"/>
        </p:scale>
        <p:origin x="608" y="176"/>
      </p:cViewPr>
      <p:guideLst>
        <p:guide orient="horz" pos="679"/>
        <p:guide pos="5592"/>
        <p:guide pos="55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41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0176A4-08B9-7243-800C-34250EACF893}" type="datetimeFigureOut">
              <a:rPr lang="en-US"/>
              <a:pPr>
                <a:defRPr/>
              </a:pPr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659FB5-E4F1-3349-A1BD-82F3C6FA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A8FC-DEF1-464C-8720-9898435CB222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5CC80-1484-7247-8BE0-DF497D29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knosavo_tunnus_2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50825"/>
            <a:ext cx="1679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3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40DA911C-FDFB-EF43-A0FB-57896D5FDA79}"/>
              </a:ext>
            </a:extLst>
          </p:cNvPr>
          <p:cNvSpPr/>
          <p:nvPr/>
        </p:nvSpPr>
        <p:spPr>
          <a:xfrm>
            <a:off x="5111466" y="1434195"/>
            <a:ext cx="3691219" cy="4015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3135" y="1434194"/>
            <a:ext cx="4446348" cy="4015046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buNone/>
              <a:defRPr/>
            </a:pPr>
            <a:endParaRPr lang="en-US" sz="1400" dirty="0">
              <a:solidFill>
                <a:srgbClr val="193333"/>
              </a:solidFill>
              <a:latin typeface="Century Gothic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Easy to get, no need for big </a:t>
            </a:r>
            <a:b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</a:b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investment proposal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Newest technology always available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Service includes changes in production process, for example change of wood material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Does not need resources from customer </a:t>
            </a:r>
            <a:b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</a:b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side, know-how always available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Continuous maintenance and modernization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Savings (for example less raw material loss, energy save, personnel resource) significantly bigger than service fee per month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 err="1">
                <a:solidFill>
                  <a:srgbClr val="193333"/>
                </a:solidFill>
                <a:latin typeface="Century Gothic"/>
                <a:cs typeface="Century Gothic"/>
              </a:rPr>
              <a:t>Realtime</a:t>
            </a: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 production reports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Funding from </a:t>
            </a:r>
            <a:r>
              <a:rPr lang="en-US" sz="1400" dirty="0" err="1">
                <a:solidFill>
                  <a:srgbClr val="193333"/>
                </a:solidFill>
                <a:latin typeface="Century Gothic"/>
                <a:cs typeface="Century Gothic"/>
              </a:rPr>
              <a:t>Teknosavo</a:t>
            </a:r>
            <a:r>
              <a:rPr lang="en-US" sz="1400" dirty="0">
                <a:solidFill>
                  <a:srgbClr val="193333"/>
                </a:solidFill>
                <a:latin typeface="Century Gothic"/>
                <a:cs typeface="Century Gothic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endParaRPr lang="en-US" sz="1400" dirty="0">
              <a:solidFill>
                <a:srgbClr val="193333"/>
              </a:solidFill>
              <a:latin typeface="Century Gothic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SzPct val="90000"/>
              <a:defRPr/>
            </a:pPr>
            <a:endParaRPr lang="en-US" sz="1400" dirty="0">
              <a:solidFill>
                <a:srgbClr val="193333"/>
              </a:solidFill>
              <a:latin typeface="Century Gothic"/>
              <a:cs typeface="Century Gothic"/>
            </a:endParaRPr>
          </a:p>
        </p:txBody>
      </p:sp>
      <p:sp>
        <p:nvSpPr>
          <p:cNvPr id="36" name="Title 6"/>
          <p:cNvSpPr txBox="1">
            <a:spLocks/>
          </p:cNvSpPr>
          <p:nvPr/>
        </p:nvSpPr>
        <p:spPr bwMode="auto">
          <a:xfrm>
            <a:off x="432488" y="481694"/>
            <a:ext cx="8229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w Cen MT"/>
                <a:ea typeface="MS PGothic" charset="0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3300"/>
              </a:lnSpc>
            </a:pPr>
            <a:r>
              <a:rPr lang="en-US" sz="1400" dirty="0" err="1">
                <a:solidFill>
                  <a:srgbClr val="15287F"/>
                </a:solidFill>
                <a:latin typeface="Century Gothic"/>
                <a:cs typeface="Century Gothic"/>
              </a:rPr>
              <a:t>Woodsmart</a:t>
            </a:r>
            <a:r>
              <a:rPr lang="en-US" sz="1400" baseline="30000" dirty="0" err="1">
                <a:solidFill>
                  <a:srgbClr val="15287F"/>
                </a:solidFill>
                <a:latin typeface="Century Gothic"/>
                <a:cs typeface="Century Gothic"/>
              </a:rPr>
              <a:t>TM</a:t>
            </a:r>
            <a:r>
              <a:rPr lang="en-US" sz="1400" dirty="0">
                <a:solidFill>
                  <a:srgbClr val="15287F"/>
                </a:solidFill>
                <a:latin typeface="Century Gothic"/>
                <a:cs typeface="Century Gothic"/>
              </a:rPr>
              <a:t> Optimizing Service</a:t>
            </a:r>
            <a:endParaRPr lang="en-US" dirty="0">
              <a:latin typeface="Century Gothic"/>
              <a:cs typeface="Century Gothic"/>
            </a:endParaRPr>
          </a:p>
          <a:p>
            <a:pPr eaLnBrk="1" hangingPunct="1">
              <a:lnSpc>
                <a:spcPts val="3300"/>
              </a:lnSpc>
            </a:pPr>
            <a:r>
              <a:rPr lang="en-US" dirty="0">
                <a:latin typeface="Century Gothic"/>
                <a:cs typeface="Century Gothic"/>
              </a:rPr>
              <a:t>BENEFITS AND ADVANTAGES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3A5157F-1037-DC48-B64D-79B3F677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032" y="1896623"/>
            <a:ext cx="1307785" cy="79797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02FE91-5363-6645-96F0-16DC722A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24" y="1899775"/>
            <a:ext cx="1322171" cy="803345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B45840C7-392F-A34F-BADD-E6D75CC939CB}"/>
              </a:ext>
            </a:extLst>
          </p:cNvPr>
          <p:cNvSpPr txBox="1"/>
          <p:nvPr/>
        </p:nvSpPr>
        <p:spPr>
          <a:xfrm>
            <a:off x="5251688" y="1580922"/>
            <a:ext cx="1557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latin typeface="Century Gothic" panose="020B0502020202020204" pitchFamily="34" charset="0"/>
              </a:rPr>
              <a:t>PRODUCT INVESTMENT ONLY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04738076-F5E7-DB45-B73E-7D74AD886CEA}"/>
              </a:ext>
            </a:extLst>
          </p:cNvPr>
          <p:cNvSpPr txBox="1"/>
          <p:nvPr/>
        </p:nvSpPr>
        <p:spPr>
          <a:xfrm>
            <a:off x="7017475" y="1580922"/>
            <a:ext cx="1951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>
                <a:latin typeface="Century Gothic" panose="020B0502020202020204" pitchFamily="34" charset="0"/>
              </a:rPr>
              <a:t>PRODUCT INVESTMENT </a:t>
            </a:r>
            <a:br>
              <a:rPr lang="fi-FI" sz="800" b="1" dirty="0">
                <a:latin typeface="Century Gothic" panose="020B0502020202020204" pitchFamily="34" charset="0"/>
              </a:rPr>
            </a:br>
            <a:r>
              <a:rPr lang="fi-FI" sz="800" b="1" dirty="0">
                <a:latin typeface="Century Gothic" panose="020B0502020202020204" pitchFamily="34" charset="0"/>
              </a:rPr>
              <a:t>WITH MAINTENANCE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B5FDEF04-4D66-E74C-A45D-8FCB55E10765}"/>
              </a:ext>
            </a:extLst>
          </p:cNvPr>
          <p:cNvSpPr txBox="1"/>
          <p:nvPr/>
        </p:nvSpPr>
        <p:spPr>
          <a:xfrm>
            <a:off x="5289717" y="3326547"/>
            <a:ext cx="2145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Century Gothic" panose="020B0502020202020204" pitchFamily="34" charset="0"/>
              </a:rPr>
              <a:t>TOTAL OPTIMIZING SERVICE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DA8A9D1-C668-244E-9E4B-143B27AC04A5}"/>
              </a:ext>
            </a:extLst>
          </p:cNvPr>
          <p:cNvSpPr txBox="1"/>
          <p:nvPr/>
        </p:nvSpPr>
        <p:spPr>
          <a:xfrm>
            <a:off x="5289717" y="2680069"/>
            <a:ext cx="23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>
                <a:latin typeface="Century Gothic" panose="020B0502020202020204" pitchFamily="34" charset="0"/>
              </a:rPr>
              <a:t>Technology </a:t>
            </a:r>
            <a:r>
              <a:rPr lang="fi-FI" sz="700" dirty="0" err="1">
                <a:latin typeface="Century Gothic" panose="020B0502020202020204" pitchFamily="34" charset="0"/>
              </a:rPr>
              <a:t>gets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r>
              <a:rPr lang="fi-FI" sz="700" dirty="0" err="1">
                <a:latin typeface="Century Gothic" panose="020B0502020202020204" pitchFamily="34" charset="0"/>
              </a:rPr>
              <a:t>old</a:t>
            </a:r>
            <a:endParaRPr lang="fi-FI" sz="7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 err="1">
                <a:latin typeface="Century Gothic" panose="020B0502020202020204" pitchFamily="34" charset="0"/>
              </a:rPr>
              <a:t>Usability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r>
              <a:rPr lang="fi-FI" sz="700" dirty="0" err="1">
                <a:latin typeface="Century Gothic" panose="020B0502020202020204" pitchFamily="34" charset="0"/>
              </a:rPr>
              <a:t>weakens</a:t>
            </a:r>
            <a:endParaRPr lang="fi-FI" sz="7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 err="1">
                <a:latin typeface="Century Gothic" panose="020B0502020202020204" pitchFamily="34" charset="0"/>
              </a:rPr>
              <a:t>Lack</a:t>
            </a:r>
            <a:r>
              <a:rPr lang="fi-FI" sz="700" dirty="0">
                <a:latin typeface="Century Gothic" panose="020B0502020202020204" pitchFamily="34" charset="0"/>
              </a:rPr>
              <a:t> of </a:t>
            </a:r>
            <a:r>
              <a:rPr lang="fi-FI" sz="700" dirty="0" err="1">
                <a:latin typeface="Century Gothic" panose="020B0502020202020204" pitchFamily="34" charset="0"/>
              </a:rPr>
              <a:t>maintenance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br>
              <a:rPr lang="fi-FI" sz="700" dirty="0">
                <a:latin typeface="Century Gothic" panose="020B0502020202020204" pitchFamily="34" charset="0"/>
              </a:rPr>
            </a:br>
            <a:r>
              <a:rPr lang="fi-FI" sz="700" dirty="0" err="1">
                <a:latin typeface="Century Gothic" panose="020B0502020202020204" pitchFamily="34" charset="0"/>
              </a:rPr>
              <a:t>decreases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r>
              <a:rPr lang="fi-FI" sz="700" dirty="0" err="1">
                <a:latin typeface="Century Gothic" panose="020B0502020202020204" pitchFamily="34" charset="0"/>
              </a:rPr>
              <a:t>accuracy</a:t>
            </a:r>
            <a:endParaRPr lang="fi-FI" sz="700" dirty="0">
              <a:latin typeface="Century Gothic" panose="020B0502020202020204" pitchFamily="34" charset="0"/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918B5328-8FD4-2547-8DB8-D410AC16120D}"/>
              </a:ext>
            </a:extLst>
          </p:cNvPr>
          <p:cNvSpPr txBox="1"/>
          <p:nvPr/>
        </p:nvSpPr>
        <p:spPr>
          <a:xfrm>
            <a:off x="7191635" y="2672124"/>
            <a:ext cx="2352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>
                <a:latin typeface="Century Gothic" panose="020B0502020202020204" pitchFamily="34" charset="0"/>
              </a:rPr>
              <a:t>Technology </a:t>
            </a:r>
            <a:r>
              <a:rPr lang="fi-FI" sz="700" dirty="0" err="1">
                <a:latin typeface="Century Gothic" panose="020B0502020202020204" pitchFamily="34" charset="0"/>
              </a:rPr>
              <a:t>gets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r>
              <a:rPr lang="fi-FI" sz="700" dirty="0" err="1">
                <a:latin typeface="Century Gothic" panose="020B0502020202020204" pitchFamily="34" charset="0"/>
              </a:rPr>
              <a:t>old</a:t>
            </a:r>
            <a:endParaRPr lang="fi-FI" sz="7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 err="1">
                <a:latin typeface="Century Gothic" panose="020B0502020202020204" pitchFamily="34" charset="0"/>
              </a:rPr>
              <a:t>Spare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r>
              <a:rPr lang="fi-FI" sz="700" dirty="0" err="1">
                <a:latin typeface="Century Gothic" panose="020B0502020202020204" pitchFamily="34" charset="0"/>
              </a:rPr>
              <a:t>part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r>
              <a:rPr lang="fi-FI" sz="700" dirty="0" err="1">
                <a:latin typeface="Century Gothic" panose="020B0502020202020204" pitchFamily="34" charset="0"/>
              </a:rPr>
              <a:t>purchasing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br>
              <a:rPr lang="fi-FI" sz="700" dirty="0">
                <a:latin typeface="Century Gothic" panose="020B0502020202020204" pitchFamily="34" charset="0"/>
              </a:rPr>
            </a:br>
            <a:r>
              <a:rPr lang="fi-FI" sz="700" dirty="0" err="1">
                <a:latin typeface="Century Gothic" panose="020B0502020202020204" pitchFamily="34" charset="0"/>
              </a:rPr>
              <a:t>becomes</a:t>
            </a:r>
            <a:r>
              <a:rPr lang="fi-FI" sz="700" dirty="0">
                <a:latin typeface="Century Gothic" panose="020B0502020202020204" pitchFamily="34" charset="0"/>
              </a:rPr>
              <a:t> </a:t>
            </a:r>
            <a:r>
              <a:rPr lang="fi-FI" sz="700" dirty="0" err="1">
                <a:latin typeface="Century Gothic" panose="020B0502020202020204" pitchFamily="34" charset="0"/>
              </a:rPr>
              <a:t>difficult</a:t>
            </a:r>
            <a:endParaRPr lang="fi-FI" sz="700" dirty="0">
              <a:latin typeface="Century Gothic" panose="020B0502020202020204" pitchFamily="34" charset="0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482BE95-571F-C245-AE35-13DBA9017BAC}"/>
              </a:ext>
            </a:extLst>
          </p:cNvPr>
          <p:cNvSpPr txBox="1"/>
          <p:nvPr/>
        </p:nvSpPr>
        <p:spPr>
          <a:xfrm>
            <a:off x="5251688" y="4913015"/>
            <a:ext cx="23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 err="1">
                <a:latin typeface="Century Gothic" panose="020B0502020202020204" pitchFamily="34" charset="0"/>
              </a:rPr>
              <a:t>Always</a:t>
            </a:r>
            <a:r>
              <a:rPr lang="fi-FI" sz="900" dirty="0">
                <a:latin typeface="Century Gothic" panose="020B0502020202020204" pitchFamily="34" charset="0"/>
              </a:rPr>
              <a:t> </a:t>
            </a:r>
            <a:r>
              <a:rPr lang="fi-FI" sz="900" dirty="0" err="1">
                <a:latin typeface="Century Gothic" panose="020B0502020202020204" pitchFamily="34" charset="0"/>
              </a:rPr>
              <a:t>newest</a:t>
            </a:r>
            <a:r>
              <a:rPr lang="fi-FI" sz="900" dirty="0">
                <a:latin typeface="Century Gothic" panose="020B0502020202020204" pitchFamily="34" charset="0"/>
              </a:rPr>
              <a:t> </a:t>
            </a:r>
            <a:r>
              <a:rPr lang="fi-FI" sz="900" dirty="0" err="1">
                <a:latin typeface="Century Gothic" panose="020B0502020202020204" pitchFamily="34" charset="0"/>
              </a:rPr>
              <a:t>technology</a:t>
            </a:r>
            <a:endParaRPr lang="fi-FI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 err="1">
                <a:latin typeface="Century Gothic" panose="020B0502020202020204" pitchFamily="34" charset="0"/>
              </a:rPr>
              <a:t>Continuous</a:t>
            </a:r>
            <a:r>
              <a:rPr lang="fi-FI" sz="900" dirty="0">
                <a:latin typeface="Century Gothic" panose="020B0502020202020204" pitchFamily="34" charset="0"/>
              </a:rPr>
              <a:t> </a:t>
            </a:r>
            <a:r>
              <a:rPr lang="fi-FI" sz="900" dirty="0" err="1">
                <a:latin typeface="Century Gothic" panose="020B0502020202020204" pitchFamily="34" charset="0"/>
              </a:rPr>
              <a:t>development</a:t>
            </a:r>
            <a:endParaRPr lang="fi-FI" sz="900" dirty="0">
              <a:latin typeface="Century Gothic" panose="020B0502020202020204" pitchFamily="34" charset="0"/>
            </a:endParaRP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F2EB543A-8EB3-D94B-8351-56C5E6199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123" y="3599020"/>
            <a:ext cx="2283799" cy="1379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knosavo">
      <a:dk1>
        <a:srgbClr val="193333"/>
      </a:dk1>
      <a:lt1>
        <a:sysClr val="window" lastClr="FFFFFF"/>
      </a:lt1>
      <a:dk2>
        <a:srgbClr val="144FFB"/>
      </a:dk2>
      <a:lt2>
        <a:srgbClr val="EDEDED"/>
      </a:lt2>
      <a:accent1>
        <a:srgbClr val="144FFB"/>
      </a:accent1>
      <a:accent2>
        <a:srgbClr val="37A829"/>
      </a:accent2>
      <a:accent3>
        <a:srgbClr val="FFD700"/>
      </a:accent3>
      <a:accent4>
        <a:srgbClr val="6189FF"/>
      </a:accent4>
      <a:accent5>
        <a:srgbClr val="30457F"/>
      </a:accent5>
      <a:accent6>
        <a:srgbClr val="F79646"/>
      </a:accent6>
      <a:hlink>
        <a:srgbClr val="0000FF"/>
      </a:hlink>
      <a:folHlink>
        <a:srgbClr val="0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25811</TotalTime>
  <Words>41</Words>
  <Application>Microsoft Macintosh PowerPoint</Application>
  <PresentationFormat>Näytössä katseltava esitys (16:10)</PresentationFormat>
  <Paragraphs>21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MS PGothic</vt:lpstr>
      <vt:lpstr>Arial</vt:lpstr>
      <vt:lpstr>Calibri</vt:lpstr>
      <vt:lpstr>Century Gothic</vt:lpstr>
      <vt:lpstr>Tw Cen MT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Mari Salmela</dc:creator>
  <cp:lastModifiedBy>Leena Piira</cp:lastModifiedBy>
  <cp:revision>500</cp:revision>
  <cp:lastPrinted>2016-03-10T10:28:09Z</cp:lastPrinted>
  <dcterms:created xsi:type="dcterms:W3CDTF">2014-11-04T10:30:45Z</dcterms:created>
  <dcterms:modified xsi:type="dcterms:W3CDTF">2018-02-05T14:36:06Z</dcterms:modified>
</cp:coreProperties>
</file>