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5" r:id="rId3"/>
    <p:sldId id="260" r:id="rId4"/>
    <p:sldId id="264" r:id="rId5"/>
    <p:sldId id="266" r:id="rId6"/>
    <p:sldId id="258" r:id="rId7"/>
    <p:sldId id="259" r:id="rId8"/>
    <p:sldId id="256" r:id="rId9"/>
    <p:sldId id="263" r:id="rId10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79">
          <p15:clr>
            <a:srgbClr val="A4A3A4"/>
          </p15:clr>
        </p15:guide>
        <p15:guide id="2" pos="5592">
          <p15:clr>
            <a:srgbClr val="A4A3A4"/>
          </p15:clr>
        </p15:guide>
        <p15:guide id="3" pos="55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pani Hirvonen" initials="TH" lastIdx="27" clrIdx="0">
    <p:extLst>
      <p:ext uri="{19B8F6BF-5375-455C-9EA6-DF929625EA0E}">
        <p15:presenceInfo xmlns:p15="http://schemas.microsoft.com/office/powerpoint/2012/main" userId="S-1-5-21-1065099672-379126580-1210191635-2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77F"/>
    <a:srgbClr val="101730"/>
    <a:srgbClr val="15287F"/>
    <a:srgbClr val="FFA81F"/>
    <a:srgbClr val="3C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47" autoAdjust="0"/>
    <p:restoredTop sz="94626"/>
  </p:normalViewPr>
  <p:slideViewPr>
    <p:cSldViewPr snapToGrid="0" snapToObjects="1">
      <p:cViewPr varScale="1">
        <p:scale>
          <a:sx n="149" d="100"/>
          <a:sy n="149" d="100"/>
        </p:scale>
        <p:origin x="1544" y="176"/>
      </p:cViewPr>
      <p:guideLst>
        <p:guide orient="horz" pos="679"/>
        <p:guide pos="5592"/>
        <p:guide pos="55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-41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na Piira" userId="11edcd67-7a74-4782-ad63-17dbbfd811f9" providerId="ADAL" clId="{5510E28A-511C-0341-B0A6-44F9A1B08BFC}"/>
    <pc:docChg chg="modSld">
      <pc:chgData name="Leena Piira" userId="11edcd67-7a74-4782-ad63-17dbbfd811f9" providerId="ADAL" clId="{5510E28A-511C-0341-B0A6-44F9A1B08BFC}" dt="2019-06-27T05:41:36.454" v="13" actId="20577"/>
      <pc:docMkLst>
        <pc:docMk/>
      </pc:docMkLst>
      <pc:sldChg chg="modSp">
        <pc:chgData name="Leena Piira" userId="11edcd67-7a74-4782-ad63-17dbbfd811f9" providerId="ADAL" clId="{5510E28A-511C-0341-B0A6-44F9A1B08BFC}" dt="2019-06-27T05:41:36.454" v="13" actId="20577"/>
        <pc:sldMkLst>
          <pc:docMk/>
          <pc:sldMk cId="4291809586" sldId="257"/>
        </pc:sldMkLst>
        <pc:spChg chg="mod">
          <ac:chgData name="Leena Piira" userId="11edcd67-7a74-4782-ad63-17dbbfd811f9" providerId="ADAL" clId="{5510E28A-511C-0341-B0A6-44F9A1B08BFC}" dt="2019-06-27T05:41:36.454" v="13" actId="20577"/>
          <ac:spMkLst>
            <pc:docMk/>
            <pc:sldMk cId="4291809586" sldId="257"/>
            <ac:spMk id="3" creationId="{3ADE0832-A52D-4948-BCF6-C00099362C0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0176A4-08B9-7243-800C-34250EACF893}" type="datetimeFigureOut">
              <a:rPr lang="en-US"/>
              <a:pPr>
                <a:defRPr/>
              </a:pPr>
              <a:t>6/27/19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659FB5-E4F1-3349-A1BD-82F3C6FA6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63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2A8FC-DEF1-464C-8720-9898435CB222}" type="datetimeFigureOut">
              <a:rPr lang="en-US" smtClean="0"/>
              <a:t>6/27/19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5CC80-1484-7247-8BE0-DF497D29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austa-01.png"/>
          <p:cNvPicPr>
            <a:picLocks noChangeAspect="1"/>
          </p:cNvPicPr>
          <p:nvPr userDrawn="1"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6588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B662D90-C35E-9F41-BD71-CDEB6618E7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708"/>
          <a:stretch/>
        </p:blipFill>
        <p:spPr>
          <a:xfrm>
            <a:off x="0" y="-153329"/>
            <a:ext cx="9144000" cy="3986784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9E817AB0-110D-DE4D-9192-C88498AB774D}"/>
              </a:ext>
            </a:extLst>
          </p:cNvPr>
          <p:cNvSpPr/>
          <p:nvPr userDrawn="1"/>
        </p:nvSpPr>
        <p:spPr>
          <a:xfrm>
            <a:off x="0" y="3833456"/>
            <a:ext cx="9144000" cy="1881544"/>
          </a:xfrm>
          <a:prstGeom prst="rect">
            <a:avLst/>
          </a:prstGeom>
          <a:solidFill>
            <a:srgbClr val="1527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9B6673F-38DE-3A43-A711-F73C1793EA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2687" y="3562768"/>
            <a:ext cx="3163316" cy="54137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AB0162-3CAE-4F4B-A6E2-FF5224DCE2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2" y="4182516"/>
            <a:ext cx="4650351" cy="1377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i-FI" dirty="0"/>
              <a:t>Otsikko voi olla kahdella rivillä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B8E2F6D-46B9-1748-8898-E34AD80C1DE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43707" y="4257470"/>
            <a:ext cx="3762296" cy="1377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i-FI" dirty="0"/>
              <a:t>NIMI SUKUNIMI</a:t>
            </a:r>
          </a:p>
          <a:p>
            <a:pPr lvl="0"/>
            <a:r>
              <a:rPr lang="fi-FI" dirty="0"/>
              <a:t>pvm</a:t>
            </a:r>
          </a:p>
        </p:txBody>
      </p:sp>
    </p:spTree>
    <p:extLst>
      <p:ext uri="{BB962C8B-B14F-4D97-AF65-F5344CB8AC3E}">
        <p14:creationId xmlns:p14="http://schemas.microsoft.com/office/powerpoint/2010/main" val="70665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austa-01.png"/>
          <p:cNvPicPr>
            <a:picLocks noChangeAspect="1"/>
          </p:cNvPicPr>
          <p:nvPr userDrawn="1"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6588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652338"/>
            <a:ext cx="8229600" cy="468052"/>
          </a:xfrm>
          <a:prstGeom prst="rect">
            <a:avLst/>
          </a:prstGeom>
        </p:spPr>
        <p:txBody>
          <a:bodyPr vert="horz" anchor="t" anchorCtr="0"/>
          <a:lstStyle>
            <a:lvl1pPr algn="l">
              <a:defRPr sz="2400" b="1">
                <a:solidFill>
                  <a:srgbClr val="15287F"/>
                </a:solidFill>
                <a:latin typeface="+mj-lt"/>
              </a:defRPr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9316DAE-D677-8444-BBC4-7C717FD6BD1B}"/>
              </a:ext>
            </a:extLst>
          </p:cNvPr>
          <p:cNvSpPr txBox="1"/>
          <p:nvPr userDrawn="1"/>
        </p:nvSpPr>
        <p:spPr>
          <a:xfrm>
            <a:off x="457200" y="5266510"/>
            <a:ext cx="2964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latin typeface="Century Gothic" panose="020B0502020202020204" pitchFamily="34" charset="0"/>
              </a:rPr>
              <a:t>www.teknosavo.fi</a:t>
            </a:r>
            <a:endParaRPr lang="fi-FI" sz="1000" b="1" dirty="0">
              <a:latin typeface="Century Gothic" panose="020B050202020202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FF509D-DEDE-D643-8C6B-C417A10476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6468" y="344324"/>
            <a:ext cx="1512075" cy="25877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4D304A-9654-9746-A9AA-373B0D33CC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9414"/>
            <a:ext cx="8229600" cy="3341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latin typeface="Century Gothic" panose="020B0502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693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austa-01.png"/>
          <p:cNvPicPr>
            <a:picLocks noChangeAspect="1"/>
          </p:cNvPicPr>
          <p:nvPr userDrawn="1"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6588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9316DAE-D677-8444-BBC4-7C717FD6BD1B}"/>
              </a:ext>
            </a:extLst>
          </p:cNvPr>
          <p:cNvSpPr txBox="1"/>
          <p:nvPr userDrawn="1"/>
        </p:nvSpPr>
        <p:spPr>
          <a:xfrm>
            <a:off x="457200" y="5266510"/>
            <a:ext cx="2964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latin typeface="Century Gothic" panose="020B0502020202020204" pitchFamily="34" charset="0"/>
              </a:rPr>
              <a:t>www.teknosavo.fi</a:t>
            </a:r>
            <a:endParaRPr lang="fi-FI" sz="1000" b="1" dirty="0">
              <a:latin typeface="Century Gothic" panose="020B050202020202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FF509D-DEDE-D643-8C6B-C417A10476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6468" y="344324"/>
            <a:ext cx="1512075" cy="258778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1509836D-5AA0-754F-A15F-C8B267673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52338"/>
            <a:ext cx="8229600" cy="468052"/>
          </a:xfrm>
          <a:prstGeom prst="rect">
            <a:avLst/>
          </a:prstGeom>
        </p:spPr>
        <p:txBody>
          <a:bodyPr vert="horz" anchor="t" anchorCtr="0"/>
          <a:lstStyle>
            <a:lvl1pPr algn="l">
              <a:defRPr sz="2400" b="1">
                <a:solidFill>
                  <a:srgbClr val="15287F"/>
                </a:solidFill>
                <a:latin typeface="+mj-lt"/>
              </a:defRPr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austa-01.png"/>
          <p:cNvPicPr>
            <a:picLocks noChangeAspect="1"/>
          </p:cNvPicPr>
          <p:nvPr userDrawn="1"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6588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9316DAE-D677-8444-BBC4-7C717FD6BD1B}"/>
              </a:ext>
            </a:extLst>
          </p:cNvPr>
          <p:cNvSpPr txBox="1"/>
          <p:nvPr userDrawn="1"/>
        </p:nvSpPr>
        <p:spPr>
          <a:xfrm>
            <a:off x="457200" y="5266510"/>
            <a:ext cx="2964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latin typeface="Century Gothic" panose="020B0502020202020204" pitchFamily="34" charset="0"/>
              </a:rPr>
              <a:t>www.teknosavo.fi</a:t>
            </a:r>
            <a:endParaRPr lang="fi-FI" sz="1000" b="1" dirty="0">
              <a:latin typeface="Century Gothic" panose="020B050202020202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FF509D-DEDE-D643-8C6B-C417A10476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6468" y="344324"/>
            <a:ext cx="1512075" cy="258778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1509836D-5AA0-754F-A15F-C8B267673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52338"/>
            <a:ext cx="8229600" cy="468052"/>
          </a:xfrm>
          <a:prstGeom prst="rect">
            <a:avLst/>
          </a:prstGeom>
        </p:spPr>
        <p:txBody>
          <a:bodyPr vert="horz" anchor="t" anchorCtr="0"/>
          <a:lstStyle>
            <a:lvl1pPr algn="l">
              <a:defRPr sz="2400" b="1">
                <a:solidFill>
                  <a:srgbClr val="15287F"/>
                </a:solidFill>
                <a:latin typeface="+mj-lt"/>
              </a:defRPr>
            </a:lvl1pPr>
          </a:lstStyle>
          <a:p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8" name="Sisällön paikkamerkki 1">
            <a:extLst>
              <a:ext uri="{FF2B5EF4-FFF2-40B4-BE49-F238E27FC236}">
                <a16:creationId xmlns:a16="http://schemas.microsoft.com/office/drawing/2014/main" id="{B2BFEB1A-210D-794E-9356-BD371C26AE5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0991" y="1592025"/>
            <a:ext cx="1984117" cy="2098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</a:lstStyle>
          <a:p>
            <a:r>
              <a:rPr lang="fi-FI" dirty="0"/>
              <a:t>Teksti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7E52298-3DAB-6E4A-BCAA-0A7E6736BA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68222" y="1592025"/>
            <a:ext cx="1984117" cy="2098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i-FI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charset="0"/>
                <a:cs typeface="MS PGothic" charset="0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CB63D91C-DD00-2D44-A07B-4A3CAECBAA5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35453" y="1592025"/>
            <a:ext cx="1984117" cy="2098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i-FI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charset="0"/>
                <a:cs typeface="MS PGothic" charset="0"/>
              </a:defRPr>
            </a:lvl1pPr>
          </a:lstStyle>
          <a:p>
            <a:endParaRPr lang="fi-FI" dirty="0"/>
          </a:p>
        </p:txBody>
      </p:sp>
      <p:sp>
        <p:nvSpPr>
          <p:cNvPr id="11" name="Sisällön paikkamerkki 4">
            <a:extLst>
              <a:ext uri="{FF2B5EF4-FFF2-40B4-BE49-F238E27FC236}">
                <a16:creationId xmlns:a16="http://schemas.microsoft.com/office/drawing/2014/main" id="{50760CE7-17C6-0E44-934F-08E4CA88FC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02683" y="1592025"/>
            <a:ext cx="1984117" cy="2098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i-FI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charset="0"/>
                <a:cs typeface="MS PGothic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806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4" r:id="rId3"/>
    <p:sldLayoutId id="2147483765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835A3FC-2B56-D14F-A535-53EEB0BEC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Teknosavo</a:t>
            </a:r>
            <a:r>
              <a:rPr lang="fi-FI" dirty="0"/>
              <a:t> Finance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DE0832-A52D-4948-BCF6-C00099362C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i-FI" dirty="0"/>
              <a:t>NIMI</a:t>
            </a:r>
          </a:p>
          <a:p>
            <a:r>
              <a:rPr lang="fi-FI" dirty="0" err="1"/>
              <a:t>xx.xx.xxxx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180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CD5BE-8FE8-8E40-B0FD-8D117606C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5" y="873497"/>
            <a:ext cx="8229600" cy="855896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TEKNOSAVO FINANCE</a:t>
            </a:r>
            <a:endParaRPr lang="fi-FI" dirty="0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E637F2D8-EDE7-2F41-89B1-5133FDDE3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9896"/>
            <a:ext cx="8229600" cy="3341607"/>
          </a:xfrm>
        </p:spPr>
        <p:txBody>
          <a:bodyPr>
            <a:normAutofit fontScale="85000" lnSpcReduction="10000"/>
          </a:bodyPr>
          <a:lstStyle/>
          <a:p>
            <a:pPr lvl="1">
              <a:buClr>
                <a:schemeClr val="accent2"/>
              </a:buClr>
              <a:buSzPct val="90000"/>
            </a:pPr>
            <a:r>
              <a:rPr lang="en-US" sz="2000" dirty="0" err="1">
                <a:solidFill>
                  <a:srgbClr val="101730"/>
                </a:solidFill>
              </a:rPr>
              <a:t>Teknosavon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oma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rahoitusmalli</a:t>
            </a:r>
            <a:r>
              <a:rPr lang="en-US" sz="2000" dirty="0">
                <a:solidFill>
                  <a:srgbClr val="101730"/>
                </a:solidFill>
              </a:rPr>
              <a:t>, </a:t>
            </a:r>
            <a:r>
              <a:rPr lang="en-US" sz="2000" dirty="0" err="1">
                <a:solidFill>
                  <a:srgbClr val="101730"/>
                </a:solidFill>
              </a:rPr>
              <a:t>joka</a:t>
            </a:r>
            <a:r>
              <a:rPr lang="en-US" sz="2000" dirty="0">
                <a:solidFill>
                  <a:srgbClr val="101730"/>
                </a:solidFill>
              </a:rPr>
              <a:t> on </a:t>
            </a:r>
            <a:r>
              <a:rPr lang="en-US" sz="2000" dirty="0" err="1">
                <a:solidFill>
                  <a:srgbClr val="101730"/>
                </a:solidFill>
              </a:rPr>
              <a:t>virallisesti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rekisteröity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osaksi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yrityksen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toimintaa</a:t>
            </a:r>
            <a:endParaRPr lang="en-US" sz="2000" dirty="0">
              <a:solidFill>
                <a:srgbClr val="101730"/>
              </a:solidFill>
            </a:endParaRPr>
          </a:p>
          <a:p>
            <a:pPr lvl="1">
              <a:buClr>
                <a:schemeClr val="accent2"/>
              </a:buClr>
              <a:buSzPct val="90000"/>
            </a:pPr>
            <a:r>
              <a:rPr lang="en-US" sz="2000" dirty="0" err="1">
                <a:solidFill>
                  <a:srgbClr val="101730"/>
                </a:solidFill>
              </a:rPr>
              <a:t>Tuo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Teknosavon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lähemmäksi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loppuasiakasta</a:t>
            </a:r>
            <a:r>
              <a:rPr lang="en-US" sz="2000" dirty="0">
                <a:solidFill>
                  <a:srgbClr val="101730"/>
                </a:solidFill>
              </a:rPr>
              <a:t> / </a:t>
            </a:r>
            <a:r>
              <a:rPr lang="en-US" sz="2000" dirty="0" err="1">
                <a:solidFill>
                  <a:srgbClr val="101730"/>
                </a:solidFill>
              </a:rPr>
              <a:t>tuotteiden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käyttäjää</a:t>
            </a:r>
            <a:endParaRPr lang="en-US" sz="2000" dirty="0">
              <a:solidFill>
                <a:srgbClr val="101730"/>
              </a:solidFill>
            </a:endParaRPr>
          </a:p>
          <a:p>
            <a:pPr lvl="1">
              <a:buClr>
                <a:schemeClr val="accent2"/>
              </a:buClr>
              <a:buSzPct val="90000"/>
            </a:pPr>
            <a:r>
              <a:rPr lang="en-US" sz="2000" dirty="0" err="1">
                <a:solidFill>
                  <a:srgbClr val="101730"/>
                </a:solidFill>
              </a:rPr>
              <a:t>Helpottaa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asiakkaan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investoinnin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toteutusta</a:t>
            </a:r>
            <a:endParaRPr lang="en-US" sz="2000" dirty="0">
              <a:solidFill>
                <a:srgbClr val="101730"/>
              </a:solidFill>
            </a:endParaRPr>
          </a:p>
          <a:p>
            <a:pPr lvl="1">
              <a:buClr>
                <a:schemeClr val="accent2"/>
              </a:buClr>
              <a:buSzPct val="90000"/>
            </a:pPr>
            <a:r>
              <a:rPr lang="en-US" sz="2000" dirty="0" err="1">
                <a:solidFill>
                  <a:srgbClr val="101730"/>
                </a:solidFill>
              </a:rPr>
              <a:t>Investointi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ei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kuormita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kertaluonteisesti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asiakkaan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tilikautta</a:t>
            </a:r>
            <a:endParaRPr lang="en-US" sz="2000" dirty="0">
              <a:solidFill>
                <a:srgbClr val="101730"/>
              </a:solidFill>
            </a:endParaRPr>
          </a:p>
          <a:p>
            <a:pPr lvl="1">
              <a:buClr>
                <a:schemeClr val="accent2"/>
              </a:buClr>
              <a:buSzPct val="90000"/>
            </a:pPr>
            <a:r>
              <a:rPr lang="en-US" sz="2000" dirty="0" err="1">
                <a:solidFill>
                  <a:srgbClr val="101730"/>
                </a:solidFill>
              </a:rPr>
              <a:t>Räätälöidään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asiakaskohtaisesti</a:t>
            </a:r>
            <a:r>
              <a:rPr lang="en-US" sz="2000" dirty="0">
                <a:solidFill>
                  <a:srgbClr val="101730"/>
                </a:solidFill>
              </a:rPr>
              <a:t>:</a:t>
            </a:r>
          </a:p>
          <a:p>
            <a:pPr lvl="2"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101730"/>
                </a:solidFill>
              </a:rPr>
              <a:t>Laiteinvestoinnit</a:t>
            </a:r>
            <a:endParaRPr lang="en-US" sz="2000" dirty="0">
              <a:solidFill>
                <a:srgbClr val="101730"/>
              </a:solidFill>
            </a:endParaRPr>
          </a:p>
          <a:p>
            <a:pPr lvl="2"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101730"/>
                </a:solidFill>
              </a:rPr>
              <a:t>Huolto</a:t>
            </a:r>
            <a:r>
              <a:rPr lang="en-US" sz="2000" dirty="0">
                <a:solidFill>
                  <a:srgbClr val="101730"/>
                </a:solidFill>
              </a:rPr>
              <a:t> ja </a:t>
            </a:r>
            <a:r>
              <a:rPr lang="en-US" sz="2000" dirty="0" err="1">
                <a:solidFill>
                  <a:srgbClr val="101730"/>
                </a:solidFill>
              </a:rPr>
              <a:t>kunnossapito</a:t>
            </a:r>
            <a:endParaRPr lang="en-US" sz="2000" dirty="0">
              <a:solidFill>
                <a:srgbClr val="101730"/>
              </a:solidFill>
            </a:endParaRPr>
          </a:p>
          <a:p>
            <a:pPr lvl="2"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101730"/>
                </a:solidFill>
              </a:rPr>
              <a:t>Mahdollinen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kehitystyö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sopimuskauden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aikana</a:t>
            </a:r>
            <a:endParaRPr lang="en-US" sz="2000" dirty="0">
              <a:solidFill>
                <a:srgbClr val="101730"/>
              </a:solidFill>
            </a:endParaRPr>
          </a:p>
          <a:p>
            <a:pPr lvl="2"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101730"/>
                </a:solidFill>
              </a:rPr>
              <a:t>Sopimusaika</a:t>
            </a:r>
            <a:endParaRPr lang="en-US" sz="2000" dirty="0">
              <a:solidFill>
                <a:srgbClr val="101730"/>
              </a:solidFill>
            </a:endParaRPr>
          </a:p>
          <a:p>
            <a:pPr lvl="2">
              <a:buClr>
                <a:schemeClr val="accent2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101730"/>
                </a:solidFill>
              </a:rPr>
              <a:t>Nykyisten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käytössä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olevien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laitteiden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mahdollinen</a:t>
            </a:r>
            <a:r>
              <a:rPr lang="en-US" sz="2000" dirty="0">
                <a:solidFill>
                  <a:srgbClr val="101730"/>
                </a:solidFill>
              </a:rPr>
              <a:t> </a:t>
            </a:r>
            <a:r>
              <a:rPr lang="en-US" sz="2000" dirty="0" err="1">
                <a:solidFill>
                  <a:srgbClr val="101730"/>
                </a:solidFill>
              </a:rPr>
              <a:t>lunastus</a:t>
            </a:r>
            <a:endParaRPr lang="en-US" sz="2000" dirty="0">
              <a:solidFill>
                <a:srgbClr val="101730"/>
              </a:solidFill>
            </a:endParaRPr>
          </a:p>
          <a:p>
            <a:endParaRPr lang="fi-FI" dirty="0">
              <a:solidFill>
                <a:srgbClr val="1017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5DA8B-C55A-E944-A6DA-D6939B5A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1995"/>
            <a:ext cx="8229600" cy="468052"/>
          </a:xfrm>
        </p:spPr>
        <p:txBody>
          <a:bodyPr/>
          <a:lstStyle/>
          <a:p>
            <a:pPr defTabSz="761970"/>
            <a:r>
              <a:rPr lang="en-US" altLang="fi-FI" dirty="0">
                <a:solidFill>
                  <a:srgbClr val="15277F"/>
                </a:solidFill>
              </a:rPr>
              <a:t>RAHOITUSTA 14 ERI MAASSA</a:t>
            </a:r>
            <a:endParaRPr lang="fi-FI" altLang="fi-FI" dirty="0">
              <a:solidFill>
                <a:srgbClr val="15277F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132BC0C-EEAA-1B4A-9529-13A60449BA16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"/>
          <a:stretch>
            <a:fillRect/>
          </a:stretch>
        </p:blipFill>
        <p:spPr bwMode="auto">
          <a:xfrm>
            <a:off x="1024618" y="1434424"/>
            <a:ext cx="6572250" cy="353615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0450D6C2-7704-9642-9FB2-8850C2973FD4}"/>
              </a:ext>
            </a:extLst>
          </p:cNvPr>
          <p:cNvSpPr/>
          <p:nvPr/>
        </p:nvSpPr>
        <p:spPr>
          <a:xfrm>
            <a:off x="438148" y="605094"/>
            <a:ext cx="2100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15277F"/>
                </a:solidFill>
                <a:latin typeface="Century Gothic"/>
                <a:cs typeface="Century Gothic"/>
              </a:rPr>
              <a:t>Teknosavo</a:t>
            </a:r>
            <a:r>
              <a:rPr lang="en-US" sz="1600" b="1" dirty="0">
                <a:solidFill>
                  <a:srgbClr val="15277F"/>
                </a:solidFill>
                <a:latin typeface="Century Gothic"/>
                <a:cs typeface="Century Gothic"/>
              </a:rPr>
              <a:t> Finance</a:t>
            </a:r>
            <a:endParaRPr lang="fi-FI" sz="1600" b="1" baseline="30000" dirty="0"/>
          </a:p>
        </p:txBody>
      </p:sp>
    </p:spTree>
    <p:extLst>
      <p:ext uri="{BB962C8B-B14F-4D97-AF65-F5344CB8AC3E}">
        <p14:creationId xmlns:p14="http://schemas.microsoft.com/office/powerpoint/2010/main" val="279841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uorakulmio 31">
            <a:extLst>
              <a:ext uri="{FF2B5EF4-FFF2-40B4-BE49-F238E27FC236}">
                <a16:creationId xmlns:a16="http://schemas.microsoft.com/office/drawing/2014/main" id="{DA922B6E-48A3-6148-9D3F-87CD820CBD2C}"/>
              </a:ext>
            </a:extLst>
          </p:cNvPr>
          <p:cNvSpPr/>
          <p:nvPr/>
        </p:nvSpPr>
        <p:spPr>
          <a:xfrm>
            <a:off x="781196" y="3756212"/>
            <a:ext cx="7582875" cy="11564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EE029CA-D2FE-374B-9C9F-8483598E4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901724"/>
            <a:ext cx="8229600" cy="795224"/>
          </a:xfrm>
        </p:spPr>
        <p:txBody>
          <a:bodyPr/>
          <a:lstStyle/>
          <a:p>
            <a:r>
              <a:rPr lang="fi-FI" dirty="0"/>
              <a:t>HUOLTOSOPIMUS &amp; RAHOITUS</a:t>
            </a: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1D9DD38D-121A-984B-AAA3-E0546BEA64A8}"/>
              </a:ext>
            </a:extLst>
          </p:cNvPr>
          <p:cNvSpPr/>
          <p:nvPr/>
        </p:nvSpPr>
        <p:spPr>
          <a:xfrm>
            <a:off x="438148" y="605094"/>
            <a:ext cx="2100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15277F"/>
                </a:solidFill>
                <a:latin typeface="Century Gothic"/>
                <a:cs typeface="Century Gothic"/>
              </a:rPr>
              <a:t>Teknosavo</a:t>
            </a:r>
            <a:r>
              <a:rPr lang="en-US" sz="1600" b="1" dirty="0">
                <a:solidFill>
                  <a:srgbClr val="15277F"/>
                </a:solidFill>
                <a:latin typeface="Century Gothic"/>
                <a:cs typeface="Century Gothic"/>
              </a:rPr>
              <a:t> Finance</a:t>
            </a:r>
            <a:endParaRPr lang="fi-FI" sz="1600" b="1" baseline="30000" dirty="0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BCB04D0F-CC05-DA43-9036-5D2323696C77}"/>
              </a:ext>
            </a:extLst>
          </p:cNvPr>
          <p:cNvSpPr/>
          <p:nvPr/>
        </p:nvSpPr>
        <p:spPr>
          <a:xfrm>
            <a:off x="252403" y="1489289"/>
            <a:ext cx="841337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37A829"/>
              </a:buClr>
              <a:buSzPct val="90000"/>
              <a:defRPr/>
            </a:pPr>
            <a:r>
              <a:rPr lang="en-US" sz="1500" b="1" dirty="0" err="1">
                <a:latin typeface="Century Gothic" panose="020B0502020202020204" pitchFamily="34" charset="0"/>
              </a:rPr>
              <a:t>Huolto</a:t>
            </a:r>
            <a:r>
              <a:rPr lang="en-US" sz="1500" b="1" dirty="0">
                <a:latin typeface="Century Gothic" panose="020B0502020202020204" pitchFamily="34" charset="0"/>
              </a:rPr>
              <a:t>- ja </a:t>
            </a:r>
            <a:r>
              <a:rPr lang="en-US" sz="1500" b="1" dirty="0" err="1">
                <a:latin typeface="Century Gothic" panose="020B0502020202020204" pitchFamily="34" charset="0"/>
              </a:rPr>
              <a:t>kunnossapito</a:t>
            </a:r>
            <a:r>
              <a:rPr lang="en-US" sz="1500" b="1" dirty="0">
                <a:latin typeface="Century Gothic" panose="020B0502020202020204" pitchFamily="34" charset="0"/>
              </a:rPr>
              <a:t> </a:t>
            </a:r>
            <a:r>
              <a:rPr lang="en-US" sz="1500" b="1" dirty="0" err="1">
                <a:latin typeface="Century Gothic" panose="020B0502020202020204" pitchFamily="34" charset="0"/>
              </a:rPr>
              <a:t>sopimus</a:t>
            </a:r>
            <a:r>
              <a:rPr lang="en-US" sz="1500" b="1" dirty="0">
                <a:latin typeface="Century Gothic" panose="020B0502020202020204" pitchFamily="34" charset="0"/>
              </a:rPr>
              <a:t> </a:t>
            </a:r>
            <a:r>
              <a:rPr lang="en-US" sz="1500" b="1" dirty="0" err="1">
                <a:latin typeface="Century Gothic" panose="020B0502020202020204" pitchFamily="34" charset="0"/>
              </a:rPr>
              <a:t>osana</a:t>
            </a:r>
            <a:r>
              <a:rPr lang="en-US" sz="1500" b="1" dirty="0">
                <a:latin typeface="Century Gothic" panose="020B0502020202020204" pitchFamily="34" charset="0"/>
              </a:rPr>
              <a:t> </a:t>
            </a:r>
            <a:r>
              <a:rPr lang="en-US" sz="1500" b="1" dirty="0" err="1">
                <a:latin typeface="Century Gothic" panose="020B0502020202020204" pitchFamily="34" charset="0"/>
              </a:rPr>
              <a:t>Palvelusopimusta</a:t>
            </a:r>
            <a:r>
              <a:rPr lang="en-US" sz="1500" b="1" dirty="0">
                <a:latin typeface="Century Gothic" panose="020B0502020202020204" pitchFamily="34" charset="0"/>
              </a:rPr>
              <a:t>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37A829"/>
              </a:buClr>
              <a:buSzPct val="90000"/>
              <a:defRPr/>
            </a:pPr>
            <a:endParaRPr lang="en-US" sz="1500" b="1" dirty="0">
              <a:latin typeface="Century Gothic" panose="020B0502020202020204" pitchFamily="34" charset="0"/>
            </a:endParaRPr>
          </a:p>
          <a:p>
            <a:pPr marL="800100" lvl="1" indent="-342900">
              <a:buClr>
                <a:srgbClr val="37A829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Century Gothic" panose="020B0502020202020204" pitchFamily="34" charset="0"/>
              </a:rPr>
              <a:t>Ohjelmistojen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jatkuva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päivitys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tuotekehityspäivitysten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yhteydessä</a:t>
            </a:r>
            <a:r>
              <a:rPr lang="en-US" sz="1500" dirty="0">
                <a:latin typeface="Century Gothic" panose="020B0502020202020204" pitchFamily="34" charset="0"/>
              </a:rPr>
              <a:t>. </a:t>
            </a:r>
          </a:p>
          <a:p>
            <a:pPr marL="1257300" lvl="2" indent="-342900">
              <a:buClr>
                <a:srgbClr val="37A829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sz="1500" dirty="0" err="1">
                <a:latin typeface="Century Gothic" panose="020B0502020202020204" pitchFamily="34" charset="0"/>
              </a:rPr>
              <a:t>Tämä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takaa</a:t>
            </a:r>
            <a:r>
              <a:rPr lang="en-US" sz="1500" dirty="0">
                <a:latin typeface="Century Gothic" panose="020B0502020202020204" pitchFamily="34" charset="0"/>
              </a:rPr>
              <a:t>, </a:t>
            </a:r>
            <a:r>
              <a:rPr lang="en-US" sz="1500" dirty="0" err="1">
                <a:latin typeface="Century Gothic" panose="020B0502020202020204" pitchFamily="34" charset="0"/>
              </a:rPr>
              <a:t>että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asiakkaalla</a:t>
            </a:r>
            <a:r>
              <a:rPr lang="en-US" sz="1500" dirty="0">
                <a:latin typeface="Century Gothic" panose="020B0502020202020204" pitchFamily="34" charset="0"/>
              </a:rPr>
              <a:t> on </a:t>
            </a:r>
            <a:r>
              <a:rPr lang="en-US" sz="1500" dirty="0" err="1">
                <a:latin typeface="Century Gothic" panose="020B0502020202020204" pitchFamily="34" charset="0"/>
              </a:rPr>
              <a:t>aina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uusin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teknologia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käytössä</a:t>
            </a:r>
            <a:endParaRPr lang="en-US" sz="1500" dirty="0">
              <a:latin typeface="Century Gothic" panose="020B0502020202020204" pitchFamily="34" charset="0"/>
            </a:endParaRPr>
          </a:p>
          <a:p>
            <a:pPr marL="800100" lvl="1" indent="-342900">
              <a:buClr>
                <a:srgbClr val="37A829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Century Gothic" panose="020B0502020202020204" pitchFamily="34" charset="0"/>
              </a:rPr>
              <a:t>Teknosavon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huoltokäynnit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tehtaalla</a:t>
            </a:r>
            <a:endParaRPr lang="en-US" sz="1500" dirty="0">
              <a:latin typeface="Century Gothic" panose="020B0502020202020204" pitchFamily="34" charset="0"/>
            </a:endParaRPr>
          </a:p>
          <a:p>
            <a:pPr marL="800100" lvl="1" indent="-342900">
              <a:buClr>
                <a:srgbClr val="37A829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Century Gothic" panose="020B0502020202020204" pitchFamily="34" charset="0"/>
              </a:rPr>
              <a:t>Viikoittainen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seuranta</a:t>
            </a:r>
            <a:endParaRPr lang="en-US" sz="1500" dirty="0">
              <a:latin typeface="Century Gothic" panose="020B0502020202020204" pitchFamily="34" charset="0"/>
            </a:endParaRPr>
          </a:p>
          <a:p>
            <a:pPr marL="800100" lvl="1" indent="-342900">
              <a:buClr>
                <a:srgbClr val="37A829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Century Gothic" panose="020B0502020202020204" pitchFamily="34" charset="0"/>
              </a:rPr>
              <a:t>Päivystyspalvelu</a:t>
            </a:r>
            <a:endParaRPr lang="en-US" sz="1500" dirty="0">
              <a:latin typeface="Century Gothic" panose="020B0502020202020204" pitchFamily="34" charset="0"/>
            </a:endParaRPr>
          </a:p>
          <a:p>
            <a:pPr marL="800100" lvl="1" indent="-342900">
              <a:buClr>
                <a:srgbClr val="37A829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Century Gothic" panose="020B0502020202020204" pitchFamily="34" charset="0"/>
              </a:rPr>
              <a:t>Vapauttaa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asiakkaan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omaa</a:t>
            </a:r>
            <a:r>
              <a:rPr lang="en-US" sz="1500" dirty="0">
                <a:latin typeface="Century Gothic" panose="020B0502020202020204" pitchFamily="34" charset="0"/>
              </a:rPr>
              <a:t> </a:t>
            </a:r>
            <a:r>
              <a:rPr lang="en-US" sz="1500" dirty="0" err="1">
                <a:latin typeface="Century Gothic" panose="020B0502020202020204" pitchFamily="34" charset="0"/>
              </a:rPr>
              <a:t>huoltohenkilöstöresurssia</a:t>
            </a:r>
            <a:endParaRPr lang="en-US" sz="1500" dirty="0">
              <a:latin typeface="Century Gothic" panose="020B0502020202020204" pitchFamily="34" charset="0"/>
            </a:endParaRPr>
          </a:p>
          <a:p>
            <a:pPr lvl="1">
              <a:buClr>
                <a:srgbClr val="37A829"/>
              </a:buClr>
              <a:buSzPct val="90000"/>
            </a:pPr>
            <a:endParaRPr lang="en-US" sz="1500" dirty="0">
              <a:latin typeface="Century Gothic" panose="020B0502020202020204" pitchFamily="34" charset="0"/>
            </a:endParaRPr>
          </a:p>
          <a:p>
            <a:pPr marL="1257300" lvl="2" indent="-342900">
              <a:buClr>
                <a:srgbClr val="37A829"/>
              </a:buClr>
              <a:buSzPct val="90000"/>
              <a:buFont typeface="Wingdings" panose="05000000000000000000" pitchFamily="2" charset="2"/>
              <a:buChar char="q"/>
            </a:pPr>
            <a:endParaRPr lang="en-US" sz="1500" b="1" dirty="0">
              <a:solidFill>
                <a:srgbClr val="144FFB">
                  <a:lumMod val="50000"/>
                </a:srgbClr>
              </a:solidFill>
              <a:latin typeface="Tw Cen MT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A18BA5A6-65E2-8D4E-9B3B-2C59CEE6519F}"/>
              </a:ext>
            </a:extLst>
          </p:cNvPr>
          <p:cNvSpPr/>
          <p:nvPr/>
        </p:nvSpPr>
        <p:spPr>
          <a:xfrm>
            <a:off x="945990" y="3934285"/>
            <a:ext cx="806193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  <a:buSzPct val="90000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TEKNOSAVON ARVOLUPAUS: </a:t>
            </a:r>
            <a:b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Pienempi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puuhäviö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i-FI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Energiasäästöt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i-FI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Kapasiteetin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kasvu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i-FI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Tuotannon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tasaisuus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buClr>
                <a:srgbClr val="37A829"/>
              </a:buClr>
              <a:buSzPct val="90000"/>
            </a:pPr>
            <a:endParaRPr lang="en-US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1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tsikko 1">
            <a:extLst>
              <a:ext uri="{FF2B5EF4-FFF2-40B4-BE49-F238E27FC236}">
                <a16:creationId xmlns:a16="http://schemas.microsoft.com/office/drawing/2014/main" id="{1B1B5309-D9F2-DF41-B46B-CBC08FC0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80" y="901724"/>
            <a:ext cx="8229600" cy="795224"/>
          </a:xfrm>
        </p:spPr>
        <p:txBody>
          <a:bodyPr/>
          <a:lstStyle/>
          <a:p>
            <a:r>
              <a:rPr lang="fi-FI" dirty="0"/>
              <a:t>HUOLTOSOPIMUS &amp; RAHOITUS</a:t>
            </a:r>
            <a:br>
              <a:rPr lang="fi-FI" dirty="0"/>
            </a:br>
            <a:br>
              <a:rPr lang="fi-FI" dirty="0"/>
            </a:b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E9C08F81-750B-E240-8EA2-616EE68B9D69}"/>
              </a:ext>
            </a:extLst>
          </p:cNvPr>
          <p:cNvSpPr/>
          <p:nvPr/>
        </p:nvSpPr>
        <p:spPr>
          <a:xfrm>
            <a:off x="438148" y="605094"/>
            <a:ext cx="21002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15277F"/>
                </a:solidFill>
                <a:latin typeface="Century Gothic"/>
                <a:cs typeface="Century Gothic"/>
              </a:rPr>
              <a:t>Teknosavo</a:t>
            </a:r>
            <a:r>
              <a:rPr lang="en-US" sz="1600" b="1" dirty="0">
                <a:solidFill>
                  <a:srgbClr val="15277F"/>
                </a:solidFill>
                <a:latin typeface="Century Gothic"/>
                <a:cs typeface="Century Gothic"/>
              </a:rPr>
              <a:t> Finance</a:t>
            </a:r>
            <a:endParaRPr lang="fi-FI" sz="1600" b="1" baseline="30000" dirty="0"/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94F13CA1-E3B0-7E47-AFF8-4ECF06737E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6180" y="1575277"/>
            <a:ext cx="8386691" cy="417115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altLang="fi-FI" sz="1700" b="1" dirty="0">
                <a:solidFill>
                  <a:schemeClr val="accent2"/>
                </a:solidFill>
              </a:rPr>
              <a:t>Case 1:	 </a:t>
            </a:r>
            <a:r>
              <a:rPr lang="fi-FI" altLang="fi-FI" sz="1700" dirty="0"/>
              <a:t>60 kk sisältää huoltosopimuksen 9 600 €/kk</a:t>
            </a:r>
          </a:p>
          <a:p>
            <a:r>
              <a:rPr lang="fi-FI" altLang="fi-FI" sz="1700" b="1" dirty="0">
                <a:solidFill>
                  <a:schemeClr val="accent2"/>
                </a:solidFill>
              </a:rPr>
              <a:t>Case 2: 	 </a:t>
            </a:r>
            <a:r>
              <a:rPr lang="fi-FI" altLang="fi-FI" sz="1700" dirty="0"/>
              <a:t>60 kk sisältää huoltosopimuksen 14 200 €/kk</a:t>
            </a:r>
          </a:p>
          <a:p>
            <a:endParaRPr lang="fi-FI" altLang="fi-FI" sz="1700" dirty="0"/>
          </a:p>
          <a:p>
            <a:r>
              <a:rPr lang="fi-FI" altLang="fi-FI" sz="1700" dirty="0">
                <a:solidFill>
                  <a:schemeClr val="accent2"/>
                </a:solidFill>
              </a:rPr>
              <a:t>SISÄLTÖ:	 </a:t>
            </a:r>
            <a:r>
              <a:rPr lang="fi-FI" altLang="fi-FI" sz="1700" dirty="0"/>
              <a:t>Laitteisto, huollot ja kehitystyö sopimuskauden aikana.</a:t>
            </a:r>
          </a:p>
          <a:p>
            <a:r>
              <a:rPr lang="fi-FI" altLang="fi-FI" sz="1700" dirty="0"/>
              <a:t>		 Käytössä olevien nykyisten laitteiden kompensaatio esim. 25 000 €, </a:t>
            </a:r>
            <a:br>
              <a:rPr lang="fi-FI" altLang="fi-FI" sz="1700" dirty="0"/>
            </a:br>
            <a:r>
              <a:rPr lang="fi-FI" altLang="fi-FI" sz="1700" dirty="0"/>
              <a:t>		 kun optimointilinja uusitaan kokonaisuudessaan uuteen </a:t>
            </a:r>
            <a:br>
              <a:rPr lang="fi-FI" altLang="fi-FI" sz="1700" dirty="0"/>
            </a:br>
            <a:r>
              <a:rPr lang="fi-FI" altLang="fi-FI" sz="1700" dirty="0"/>
              <a:t>		 </a:t>
            </a:r>
            <a:r>
              <a:rPr lang="fi-FI" altLang="fi-FI" sz="1700" dirty="0" err="1"/>
              <a:t>Teknosavo</a:t>
            </a:r>
            <a:r>
              <a:rPr lang="fi-FI" altLang="fi-FI" sz="1700" dirty="0"/>
              <a:t> Smart -tuoteperheeseen.</a:t>
            </a:r>
          </a:p>
        </p:txBody>
      </p:sp>
      <p:cxnSp>
        <p:nvCxnSpPr>
          <p:cNvPr id="34" name="Straight Connector 8">
            <a:extLst>
              <a:ext uri="{FF2B5EF4-FFF2-40B4-BE49-F238E27FC236}">
                <a16:creationId xmlns:a16="http://schemas.microsoft.com/office/drawing/2014/main" id="{0C2B187A-669B-094F-AEE4-1489DE5239E9}"/>
              </a:ext>
            </a:extLst>
          </p:cNvPr>
          <p:cNvCxnSpPr/>
          <p:nvPr/>
        </p:nvCxnSpPr>
        <p:spPr>
          <a:xfrm>
            <a:off x="2744617" y="4905469"/>
            <a:ext cx="16801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9">
            <a:extLst>
              <a:ext uri="{FF2B5EF4-FFF2-40B4-BE49-F238E27FC236}">
                <a16:creationId xmlns:a16="http://schemas.microsoft.com/office/drawing/2014/main" id="{D8E8F3CA-CA72-514F-AB06-F2537C27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998" y="4307769"/>
            <a:ext cx="14102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i-FI" altLang="fi-FI" sz="1500" b="1" dirty="0">
                <a:solidFill>
                  <a:srgbClr val="15277F"/>
                </a:solidFill>
                <a:latin typeface="Century Gothic" panose="020B0502020202020204" pitchFamily="34" charset="0"/>
              </a:rPr>
              <a:t>60 kk </a:t>
            </a:r>
            <a:r>
              <a:rPr lang="fi-FI" altLang="fi-FI" sz="1500" b="1" dirty="0" err="1">
                <a:solidFill>
                  <a:srgbClr val="15277F"/>
                </a:solidFill>
                <a:latin typeface="Century Gothic" panose="020B0502020202020204" pitchFamily="34" charset="0"/>
              </a:rPr>
              <a:t>service</a:t>
            </a:r>
            <a:r>
              <a:rPr lang="fi-FI" altLang="fi-FI" sz="1500" b="1" dirty="0">
                <a:solidFill>
                  <a:srgbClr val="15277F"/>
                </a:solidFill>
                <a:latin typeface="Century Gothic" panose="020B0502020202020204" pitchFamily="34" charset="0"/>
              </a:rPr>
              <a:t> </a:t>
            </a:r>
            <a:r>
              <a:rPr lang="fi-FI" altLang="fi-FI" sz="1500" b="1" dirty="0" err="1">
                <a:solidFill>
                  <a:srgbClr val="15277F"/>
                </a:solidFill>
                <a:latin typeface="Century Gothic" panose="020B0502020202020204" pitchFamily="34" charset="0"/>
              </a:rPr>
              <a:t>agreement</a:t>
            </a:r>
            <a:endParaRPr lang="fi-FI" altLang="fi-FI" sz="1500" b="1" dirty="0">
              <a:solidFill>
                <a:srgbClr val="15277F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6" name="Straight Connector 11">
            <a:extLst>
              <a:ext uri="{FF2B5EF4-FFF2-40B4-BE49-F238E27FC236}">
                <a16:creationId xmlns:a16="http://schemas.microsoft.com/office/drawing/2014/main" id="{6CCAE309-AA7B-F247-97D8-EC2BB78BDB6A}"/>
              </a:ext>
            </a:extLst>
          </p:cNvPr>
          <p:cNvCxnSpPr/>
          <p:nvPr/>
        </p:nvCxnSpPr>
        <p:spPr>
          <a:xfrm>
            <a:off x="2744617" y="4783760"/>
            <a:ext cx="0" cy="21166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3">
            <a:extLst>
              <a:ext uri="{FF2B5EF4-FFF2-40B4-BE49-F238E27FC236}">
                <a16:creationId xmlns:a16="http://schemas.microsoft.com/office/drawing/2014/main" id="{EBF65C29-7B2A-904A-B1A0-C44D1267726D}"/>
              </a:ext>
            </a:extLst>
          </p:cNvPr>
          <p:cNvCxnSpPr/>
          <p:nvPr/>
        </p:nvCxnSpPr>
        <p:spPr>
          <a:xfrm>
            <a:off x="4424721" y="4783760"/>
            <a:ext cx="0" cy="21166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5">
            <a:extLst>
              <a:ext uri="{FF2B5EF4-FFF2-40B4-BE49-F238E27FC236}">
                <a16:creationId xmlns:a16="http://schemas.microsoft.com/office/drawing/2014/main" id="{25E2D67C-9F7A-694A-9448-B72439D7B803}"/>
              </a:ext>
            </a:extLst>
          </p:cNvPr>
          <p:cNvSpPr/>
          <p:nvPr/>
        </p:nvSpPr>
        <p:spPr>
          <a:xfrm>
            <a:off x="4635065" y="4545636"/>
            <a:ext cx="1770063" cy="7500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1500" dirty="0">
                <a:solidFill>
                  <a:schemeClr val="bg1"/>
                </a:solidFill>
              </a:rPr>
              <a:t>New system. </a:t>
            </a:r>
          </a:p>
        </p:txBody>
      </p:sp>
    </p:spTree>
    <p:extLst>
      <p:ext uri="{BB962C8B-B14F-4D97-AF65-F5344CB8AC3E}">
        <p14:creationId xmlns:p14="http://schemas.microsoft.com/office/powerpoint/2010/main" val="69480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583F5F7-C903-B746-A851-365F4516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WOODSMART</a:t>
            </a:r>
            <a:r>
              <a:rPr lang="en-US" baseline="30000" dirty="0"/>
              <a:t>TM</a:t>
            </a:r>
            <a:br>
              <a:rPr lang="en-US" dirty="0"/>
            </a:br>
            <a:endParaRPr lang="fi-FI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2419A254-F567-FC48-9D8D-F5ADAA33F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3" y="1604610"/>
            <a:ext cx="9144000" cy="2642639"/>
          </a:xfrm>
          <a:prstGeom prst="rect">
            <a:avLst/>
          </a:prstGeom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7BDCABDD-6A7B-B74F-8CA4-8F3EECF99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701" y="4295954"/>
            <a:ext cx="2430925" cy="1097920"/>
          </a:xfrm>
          <a:prstGeom prst="rect">
            <a:avLst/>
          </a:prstGeom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CD9C5FF-F0F2-2448-82EC-9C1CB3BE56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7" y="3740818"/>
            <a:ext cx="1657855" cy="1237333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8" name="Arrow: Up-Down 15">
            <a:extLst>
              <a:ext uri="{FF2B5EF4-FFF2-40B4-BE49-F238E27FC236}">
                <a16:creationId xmlns:a16="http://schemas.microsoft.com/office/drawing/2014/main" id="{C5CC5BC6-F270-7A42-8C15-262EB680B94A}"/>
              </a:ext>
            </a:extLst>
          </p:cNvPr>
          <p:cNvSpPr/>
          <p:nvPr/>
        </p:nvSpPr>
        <p:spPr>
          <a:xfrm rot="21118025">
            <a:off x="379303" y="3171567"/>
            <a:ext cx="135011" cy="771386"/>
          </a:xfrm>
          <a:prstGeom prst="upDown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18290068-03A3-5943-A2DF-8BADBFFE5D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91" y="3823780"/>
            <a:ext cx="1692207" cy="1570094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E7A9E-E36B-264D-A445-CCDF3826B3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11" y="1214366"/>
            <a:ext cx="2157422" cy="1430926"/>
          </a:xfrm>
          <a:prstGeom prst="rect">
            <a:avLst/>
          </a:prstGeom>
          <a:effectLst/>
        </p:spPr>
      </p:pic>
      <p:sp>
        <p:nvSpPr>
          <p:cNvPr id="11" name="Arrow: Up-Down 19">
            <a:extLst>
              <a:ext uri="{FF2B5EF4-FFF2-40B4-BE49-F238E27FC236}">
                <a16:creationId xmlns:a16="http://schemas.microsoft.com/office/drawing/2014/main" id="{7341EFBF-E8F9-C34A-821A-C5A63C1151E0}"/>
              </a:ext>
            </a:extLst>
          </p:cNvPr>
          <p:cNvSpPr/>
          <p:nvPr/>
        </p:nvSpPr>
        <p:spPr>
          <a:xfrm rot="17674363">
            <a:off x="3937962" y="1421190"/>
            <a:ext cx="172444" cy="918017"/>
          </a:xfrm>
          <a:prstGeom prst="upDown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414E11-4B78-2E4C-B8A1-90014050D9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68" y="848419"/>
            <a:ext cx="1161543" cy="1123028"/>
          </a:xfrm>
          <a:prstGeom prst="rect">
            <a:avLst/>
          </a:prstGeom>
          <a:effectLst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07E6D57-A5A8-3C43-9277-F8012C9C4C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1654" y="4509142"/>
            <a:ext cx="1572857" cy="884732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FBF4C1FD-185F-9B45-9471-E67D0D0EE375}"/>
              </a:ext>
            </a:extLst>
          </p:cNvPr>
          <p:cNvSpPr txBox="1"/>
          <p:nvPr/>
        </p:nvSpPr>
        <p:spPr>
          <a:xfrm>
            <a:off x="7618344" y="4276446"/>
            <a:ext cx="122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WOODSMART</a:t>
            </a:r>
          </a:p>
        </p:txBody>
      </p:sp>
    </p:spTree>
    <p:extLst>
      <p:ext uri="{BB962C8B-B14F-4D97-AF65-F5344CB8AC3E}">
        <p14:creationId xmlns:p14="http://schemas.microsoft.com/office/powerpoint/2010/main" val="413970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5FB9ABE5-9923-AA4D-BD70-381EF85A0D64}"/>
              </a:ext>
            </a:extLst>
          </p:cNvPr>
          <p:cNvSpPr txBox="1"/>
          <p:nvPr/>
        </p:nvSpPr>
        <p:spPr>
          <a:xfrm>
            <a:off x="450082" y="4296163"/>
            <a:ext cx="8420891" cy="895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i-FI" sz="1200" b="1" dirty="0">
                <a:latin typeface="Century Gothic" panose="020B0502020202020204" pitchFamily="34" charset="0"/>
              </a:rPr>
              <a:t>Musta = 	Aktiivi arvo</a:t>
            </a:r>
          </a:p>
          <a:p>
            <a:pPr>
              <a:lnSpc>
                <a:spcPts val="1600"/>
              </a:lnSpc>
            </a:pPr>
            <a:r>
              <a:rPr lang="fi-FI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Sininen = 	Kesiarvo(WS AVG or 1 h AVG)  / Asetus arvo: portille, rumpu rpm, kuljettimelle</a:t>
            </a:r>
          </a:p>
          <a:p>
            <a:pPr>
              <a:lnSpc>
                <a:spcPts val="1600"/>
              </a:lnSpc>
            </a:pPr>
            <a:r>
              <a:rPr lang="fi-FI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Vihreä = 	Tavoite arvo</a:t>
            </a:r>
          </a:p>
          <a:p>
            <a:pPr>
              <a:lnSpc>
                <a:spcPts val="1600"/>
              </a:lnSpc>
            </a:pPr>
            <a:r>
              <a:rPr lang="fi-FI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Punainen = 	Arvo ylityksestä tehtävälle hälytykselle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0978E66-6AD3-6546-A582-3A71AFAB7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08"/>
          <a:stretch/>
        </p:blipFill>
        <p:spPr>
          <a:xfrm>
            <a:off x="1300976" y="1279446"/>
            <a:ext cx="6103433" cy="2912943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43DEF0E3-3806-1C4F-ABC2-D8DF0D3F98F1}"/>
              </a:ext>
            </a:extLst>
          </p:cNvPr>
          <p:cNvSpPr txBox="1">
            <a:spLocks/>
          </p:cNvSpPr>
          <p:nvPr/>
        </p:nvSpPr>
        <p:spPr>
          <a:xfrm>
            <a:off x="457200" y="652338"/>
            <a:ext cx="8229600" cy="468052"/>
          </a:xfrm>
          <a:prstGeom prst="rect">
            <a:avLst/>
          </a:prstGeom>
        </p:spPr>
        <p:txBody>
          <a:bodyPr vert="horz" anchor="t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5287F"/>
                </a:solidFill>
                <a:latin typeface="+mj-lt"/>
                <a:ea typeface="MS PGothic" charset="0"/>
                <a:cs typeface="MS PGothic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/>
              <a:t>WOODSMART</a:t>
            </a:r>
            <a:r>
              <a:rPr lang="en-US" baseline="30000" dirty="0"/>
              <a:t>TM </a:t>
            </a:r>
            <a:r>
              <a:rPr lang="en-US" dirty="0"/>
              <a:t>DISPLAY</a:t>
            </a:r>
            <a:br>
              <a:rPr lang="en-US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203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27B1AB-0503-284A-BFEC-A357BC44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66" y="1869882"/>
            <a:ext cx="2857964" cy="3341607"/>
          </a:xfrm>
        </p:spPr>
        <p:txBody>
          <a:bodyPr>
            <a:normAutofit/>
          </a:bodyPr>
          <a:lstStyle/>
          <a:p>
            <a:r>
              <a:rPr lang="fi-FI" sz="1200" dirty="0" err="1"/>
              <a:t>Teknosavo</a:t>
            </a:r>
            <a:r>
              <a:rPr lang="fi-FI" sz="1200" dirty="0"/>
              <a:t> Oy on yksi johtavista puun- ja hakkeenkäsittelyn optisten mittalaitteiden ja  optimointi-menetelmien toimittajista. </a:t>
            </a:r>
            <a:r>
              <a:rPr lang="fi-FI" sz="1200" dirty="0" err="1"/>
              <a:t>Teknosavon</a:t>
            </a:r>
            <a:r>
              <a:rPr lang="fi-FI" sz="1200" dirty="0"/>
              <a:t> toiminta perustuu vahvaan tekniseen osaamiseen sekä asiakkaiden prosessien tuntemukseen. </a:t>
            </a:r>
            <a:r>
              <a:rPr lang="fi-FI" sz="1200" dirty="0" err="1"/>
              <a:t>Teknosavo</a:t>
            </a:r>
            <a:r>
              <a:rPr lang="fi-FI" sz="1200" dirty="0"/>
              <a:t> on toimittanut järjestelmiä satoihin tuotantolaitoksiin ympäri </a:t>
            </a:r>
            <a:br>
              <a:rPr lang="fi-FI" sz="1200" dirty="0"/>
            </a:br>
            <a:r>
              <a:rPr lang="fi-FI" sz="1200" dirty="0"/>
              <a:t>maailman jo 30 vuoden ajan.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F68914C5-ADDB-2844-BF88-313B888F9D0E}"/>
              </a:ext>
            </a:extLst>
          </p:cNvPr>
          <p:cNvSpPr txBox="1">
            <a:spLocks/>
          </p:cNvSpPr>
          <p:nvPr/>
        </p:nvSpPr>
        <p:spPr>
          <a:xfrm>
            <a:off x="457200" y="895426"/>
            <a:ext cx="8229600" cy="1055229"/>
          </a:xfrm>
          <a:prstGeom prst="rect">
            <a:avLst/>
          </a:prstGeom>
        </p:spPr>
        <p:txBody>
          <a:bodyPr vert="horz" anchor="t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5287F"/>
                </a:solidFill>
                <a:latin typeface="+mj-lt"/>
                <a:ea typeface="MS PGothic" charset="0"/>
                <a:cs typeface="MS PGothic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>
                <a:solidFill>
                  <a:srgbClr val="15277F"/>
                </a:solidFill>
                <a:cs typeface="Century Gothic"/>
              </a:rPr>
              <a:t>MATERIAALINKÄSITTELYN OPTIMOINTIA </a:t>
            </a:r>
            <a:br>
              <a:rPr lang="en-US" dirty="0">
                <a:solidFill>
                  <a:srgbClr val="15277F"/>
                </a:solidFill>
                <a:cs typeface="Century Gothic"/>
              </a:rPr>
            </a:br>
            <a:r>
              <a:rPr lang="en-US" dirty="0">
                <a:solidFill>
                  <a:srgbClr val="15277F"/>
                </a:solidFill>
                <a:cs typeface="Century Gothic"/>
              </a:rPr>
              <a:t>PORTILTA KEITTOON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F619682-B35D-E849-A2CE-F4E7F39F3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846" y="1595743"/>
            <a:ext cx="6547374" cy="3848296"/>
          </a:xfrm>
          <a:prstGeom prst="rect">
            <a:avLst/>
          </a:prstGeom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FD485725-8B51-0B49-B2D4-4DC64E93F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039" y="4901419"/>
            <a:ext cx="9097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chemeClr val="accent2"/>
                </a:solidFill>
                <a:latin typeface="Century Gothic"/>
                <a:cs typeface="Century Gothic"/>
              </a:rPr>
              <a:t>FillSmart</a:t>
            </a:r>
            <a:r>
              <a:rPr lang="en-US" sz="1000" b="1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7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4C892609-417E-6649-B42A-B9BE7B752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326" y="3845619"/>
            <a:ext cx="10164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chemeClr val="accent2"/>
                </a:solidFill>
                <a:latin typeface="Century Gothic"/>
                <a:cs typeface="Century Gothic"/>
              </a:rPr>
              <a:t>BarkSmart</a:t>
            </a:r>
            <a:r>
              <a:rPr lang="en-US" sz="1000" b="1" baseline="30000" dirty="0" err="1">
                <a:solidFill>
                  <a:schemeClr val="accent2"/>
                </a:solidFill>
                <a:latin typeface="Century Gothic"/>
                <a:cs typeface="Century Gothic"/>
              </a:rPr>
              <a:t>TM</a:t>
            </a:r>
            <a:r>
              <a:rPr lang="en-US" sz="1000" b="1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8" name="Rectangle 5">
            <a:hlinkClick r:id="" action="ppaction://noaction"/>
            <a:extLst>
              <a:ext uri="{FF2B5EF4-FFF2-40B4-BE49-F238E27FC236}">
                <a16:creationId xmlns:a16="http://schemas.microsoft.com/office/drawing/2014/main" id="{528BF5B9-DAD7-6044-BE48-7D1A4946D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522" y="3634624"/>
            <a:ext cx="8137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chemeClr val="accent2"/>
                </a:solidFill>
                <a:latin typeface="Century Gothic"/>
                <a:cs typeface="Century Gothic"/>
              </a:rPr>
              <a:t>LogSmart</a:t>
            </a:r>
            <a:endParaRPr lang="en-US" sz="1000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14A03D-C72D-414D-B19F-C702123C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411" y="4467263"/>
            <a:ext cx="11673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chemeClr val="accent2"/>
                </a:solidFill>
                <a:latin typeface="Century Gothic"/>
                <a:cs typeface="Century Gothic"/>
              </a:rPr>
              <a:t>ProfiSmart</a:t>
            </a:r>
            <a:r>
              <a:rPr lang="en-US" sz="1000" b="1" baseline="30000" dirty="0" err="1">
                <a:solidFill>
                  <a:schemeClr val="accent2"/>
                </a:solidFill>
                <a:latin typeface="Century Gothic"/>
                <a:cs typeface="Century Gothic"/>
              </a:rPr>
              <a:t>TM</a:t>
            </a:r>
            <a:endParaRPr lang="en-US" sz="1000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8D6EE5D-2ED1-064A-902F-C612BA028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591" y="4706008"/>
            <a:ext cx="13892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QS Measurement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D9D095CF-0680-B54F-B24E-9A1FCFD4C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396" y="4286108"/>
            <a:ext cx="1185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chemeClr val="accent2"/>
                </a:solidFill>
                <a:latin typeface="Century Gothic"/>
                <a:cs typeface="Century Gothic"/>
              </a:rPr>
              <a:t>StoneSmart</a:t>
            </a:r>
            <a:r>
              <a:rPr lang="en-US" sz="1000" b="1" baseline="30000" dirty="0" err="1">
                <a:solidFill>
                  <a:schemeClr val="accent2"/>
                </a:solidFill>
                <a:latin typeface="Century Gothic"/>
                <a:cs typeface="Century Gothic"/>
              </a:rPr>
              <a:t>TM</a:t>
            </a:r>
            <a:endParaRPr lang="en-US" sz="1000" b="1" dirty="0">
              <a:solidFill>
                <a:schemeClr val="accent2"/>
              </a:solidFill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</a:pPr>
            <a:endParaRPr lang="en-US" sz="1000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EA930707-F846-5A4C-89E5-148A5628E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340" y="4070063"/>
            <a:ext cx="1185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chemeClr val="accent2"/>
                </a:solidFill>
                <a:latin typeface="Century Gothic"/>
                <a:cs typeface="Century Gothic"/>
              </a:rPr>
              <a:t>SoundSmart</a:t>
            </a:r>
            <a:r>
              <a:rPr lang="en-US" sz="1000" b="1" baseline="30000" dirty="0" err="1">
                <a:solidFill>
                  <a:schemeClr val="accent2"/>
                </a:solidFill>
                <a:latin typeface="Century Gothic"/>
                <a:cs typeface="Century Gothic"/>
              </a:rPr>
              <a:t>TM</a:t>
            </a:r>
            <a:endParaRPr lang="en-US" sz="1000" b="1" dirty="0">
              <a:solidFill>
                <a:schemeClr val="accent2"/>
              </a:solidFill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</a:pPr>
            <a:endParaRPr lang="en-US" sz="1000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27">
            <a:hlinkClick r:id="" action="ppaction://noaction"/>
            <a:extLst>
              <a:ext uri="{FF2B5EF4-FFF2-40B4-BE49-F238E27FC236}">
                <a16:creationId xmlns:a16="http://schemas.microsoft.com/office/drawing/2014/main" id="{0CC77A3A-DC8C-4B40-91E7-02EDA626C4B7}"/>
              </a:ext>
            </a:extLst>
          </p:cNvPr>
          <p:cNvSpPr/>
          <p:nvPr/>
        </p:nvSpPr>
        <p:spPr>
          <a:xfrm>
            <a:off x="7633270" y="3425270"/>
            <a:ext cx="11539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00" b="1" dirty="0" err="1">
                <a:solidFill>
                  <a:schemeClr val="accent6"/>
                </a:solidFill>
                <a:latin typeface="Century Gothic"/>
                <a:cs typeface="Century Gothic"/>
              </a:rPr>
              <a:t>ChipSmart</a:t>
            </a:r>
            <a:r>
              <a:rPr lang="en-US" sz="1000" b="1" baseline="30000" dirty="0">
                <a:solidFill>
                  <a:schemeClr val="accent6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>
                <a:solidFill>
                  <a:schemeClr val="accent6"/>
                </a:solidFill>
                <a:latin typeface="Century Gothic"/>
                <a:cs typeface="Century Gothic"/>
              </a:rPr>
              <a:t>2D</a:t>
            </a:r>
          </a:p>
        </p:txBody>
      </p:sp>
      <p:sp>
        <p:nvSpPr>
          <p:cNvPr id="14" name="Rectangle 28">
            <a:hlinkClick r:id="" action="ppaction://noaction"/>
            <a:extLst>
              <a:ext uri="{FF2B5EF4-FFF2-40B4-BE49-F238E27FC236}">
                <a16:creationId xmlns:a16="http://schemas.microsoft.com/office/drawing/2014/main" id="{0976A635-A40E-0E41-BF17-755C652DD13A}"/>
              </a:ext>
            </a:extLst>
          </p:cNvPr>
          <p:cNvSpPr/>
          <p:nvPr/>
        </p:nvSpPr>
        <p:spPr>
          <a:xfrm>
            <a:off x="7705925" y="3219901"/>
            <a:ext cx="12516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00" b="1" dirty="0" err="1">
                <a:solidFill>
                  <a:schemeClr val="accent6"/>
                </a:solidFill>
                <a:latin typeface="Century Gothic"/>
                <a:cs typeface="Century Gothic"/>
              </a:rPr>
              <a:t>ChipSmart</a:t>
            </a:r>
            <a:r>
              <a:rPr lang="en-US" sz="1000" b="1" baseline="30000" dirty="0">
                <a:solidFill>
                  <a:schemeClr val="accent6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>
                <a:solidFill>
                  <a:schemeClr val="accent6"/>
                </a:solidFill>
                <a:latin typeface="Century Gothic"/>
                <a:cs typeface="Century Gothic"/>
              </a:rPr>
              <a:t>3D</a:t>
            </a: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D3C83CAB-A633-EC4D-8E8C-8C3074D6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232" y="2431582"/>
            <a:ext cx="10031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latin typeface="Century Gothic"/>
                <a:cs typeface="Century Gothic"/>
              </a:rPr>
              <a:t>ReportSmart</a:t>
            </a:r>
            <a:r>
              <a:rPr lang="en-US" sz="1000" b="1" baseline="30000" dirty="0">
                <a:latin typeface="Century Gothic"/>
                <a:cs typeface="Century Gothic"/>
              </a:rPr>
              <a:t> </a:t>
            </a:r>
            <a:endParaRPr lang="en-US" sz="1000" b="1" dirty="0">
              <a:latin typeface="Century Gothic"/>
              <a:cs typeface="Century Gothic"/>
            </a:endParaRPr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9F43A108-E873-434C-8907-707762BAA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197" y="4649975"/>
            <a:ext cx="10031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rgbClr val="6DB8B8"/>
                </a:solidFill>
                <a:latin typeface="Century Gothic"/>
                <a:cs typeface="Century Gothic"/>
              </a:rPr>
              <a:t>FeedSmart</a:t>
            </a:r>
            <a:r>
              <a:rPr lang="en-US" sz="1000" b="1" baseline="30000" dirty="0">
                <a:solidFill>
                  <a:srgbClr val="6DB8B8"/>
                </a:solidFill>
                <a:latin typeface="Century Gothic"/>
                <a:cs typeface="Century Gothic"/>
              </a:rPr>
              <a:t> </a:t>
            </a:r>
            <a:endParaRPr lang="en-US" sz="1000" b="1" dirty="0">
              <a:solidFill>
                <a:srgbClr val="6DB8B8"/>
              </a:solidFill>
              <a:latin typeface="Century Gothic"/>
              <a:cs typeface="Century Gothic"/>
            </a:endParaRPr>
          </a:p>
        </p:txBody>
      </p:sp>
      <p:sp>
        <p:nvSpPr>
          <p:cNvPr id="17" name="Rectangle 31">
            <a:extLst>
              <a:ext uri="{FF2B5EF4-FFF2-40B4-BE49-F238E27FC236}">
                <a16:creationId xmlns:a16="http://schemas.microsoft.com/office/drawing/2014/main" id="{F427D274-60F5-2C41-BE38-0478131BF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312" y="4621219"/>
            <a:ext cx="116804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Tehdasmittaus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DA661FFF-755D-DB4B-8C8D-067B93C9ABFE}"/>
              </a:ext>
            </a:extLst>
          </p:cNvPr>
          <p:cNvSpPr/>
          <p:nvPr/>
        </p:nvSpPr>
        <p:spPr>
          <a:xfrm>
            <a:off x="438148" y="610537"/>
            <a:ext cx="1598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15277F"/>
                </a:solidFill>
                <a:latin typeface="Century Gothic"/>
                <a:cs typeface="Century Gothic"/>
              </a:rPr>
              <a:t>Teknosavo</a:t>
            </a:r>
            <a:r>
              <a:rPr lang="en-US" sz="1600" b="1" dirty="0">
                <a:solidFill>
                  <a:srgbClr val="15277F"/>
                </a:solidFill>
                <a:latin typeface="Century Gothic"/>
                <a:cs typeface="Century Gothic"/>
              </a:rPr>
              <a:t> Oy</a:t>
            </a:r>
            <a:endParaRPr lang="fi-FI" sz="1600" b="1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0A4CF4EB-42AE-F640-B8AD-543F12894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6" y="4416444"/>
            <a:ext cx="411260" cy="643423"/>
          </a:xfrm>
          <a:prstGeom prst="rect">
            <a:avLst/>
          </a:prstGeom>
        </p:spPr>
      </p:pic>
      <p:sp>
        <p:nvSpPr>
          <p:cNvPr id="23" name="Suorakulmio 22">
            <a:extLst>
              <a:ext uri="{FF2B5EF4-FFF2-40B4-BE49-F238E27FC236}">
                <a16:creationId xmlns:a16="http://schemas.microsoft.com/office/drawing/2014/main" id="{0956DCB1-09F0-B84A-A3BC-CB16B5CFE834}"/>
              </a:ext>
            </a:extLst>
          </p:cNvPr>
          <p:cNvSpPr/>
          <p:nvPr/>
        </p:nvSpPr>
        <p:spPr>
          <a:xfrm>
            <a:off x="466965" y="4210916"/>
            <a:ext cx="7216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ISO 9001</a:t>
            </a:r>
            <a:endParaRPr lang="fi-FI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17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374A2F-9701-584E-9D8A-8996E5F0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72" y="2498228"/>
            <a:ext cx="8229600" cy="595349"/>
          </a:xfrm>
        </p:spPr>
        <p:txBody>
          <a:bodyPr/>
          <a:lstStyle/>
          <a:p>
            <a:pPr algn="ctr"/>
            <a:r>
              <a:rPr lang="fi-FI" sz="3600" dirty="0"/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2786354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iFX9gw_0aaWO_dGXA1nA"/>
</p:tagLst>
</file>

<file path=ppt/theme/theme1.xml><?xml version="1.0" encoding="utf-8"?>
<a:theme xmlns:a="http://schemas.openxmlformats.org/drawingml/2006/main" name="Office-teema">
  <a:themeElements>
    <a:clrScheme name="Teknosavo">
      <a:dk1>
        <a:srgbClr val="193333"/>
      </a:dk1>
      <a:lt1>
        <a:sysClr val="window" lastClr="FFFFFF"/>
      </a:lt1>
      <a:dk2>
        <a:srgbClr val="144FFB"/>
      </a:dk2>
      <a:lt2>
        <a:srgbClr val="EDEDED"/>
      </a:lt2>
      <a:accent1>
        <a:srgbClr val="144FFB"/>
      </a:accent1>
      <a:accent2>
        <a:srgbClr val="37A829"/>
      </a:accent2>
      <a:accent3>
        <a:srgbClr val="FFD700"/>
      </a:accent3>
      <a:accent4>
        <a:srgbClr val="6189FF"/>
      </a:accent4>
      <a:accent5>
        <a:srgbClr val="30457F"/>
      </a:accent5>
      <a:accent6>
        <a:srgbClr val="F79646"/>
      </a:accent6>
      <a:hlink>
        <a:srgbClr val="0000FF"/>
      </a:hlink>
      <a:folHlink>
        <a:srgbClr val="0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anchor="t" anchorCtr="0"/>
      <a:lstStyle>
        <a:defPPr algn="l">
          <a:defRPr sz="16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knosavo-ppt-pohja" id="{EE67C72F-A7AC-E54D-9BAD-7C2778998E1E}" vid="{8BC631BD-175B-BF48-8DB9-B4EA323C27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1417</TotalTime>
  <Words>178</Words>
  <Application>Microsoft Macintosh PowerPoint</Application>
  <PresentationFormat>Näytössä katseltava esitys (16:10)</PresentationFormat>
  <Paragraphs>60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Tw Cen MT</vt:lpstr>
      <vt:lpstr>Wingdings</vt:lpstr>
      <vt:lpstr>Office-teema</vt:lpstr>
      <vt:lpstr>PowerPoint-esitys</vt:lpstr>
      <vt:lpstr>TEKNOSAVO FINANCE</vt:lpstr>
      <vt:lpstr>RAHOITUSTA 14 ERI MAASSA</vt:lpstr>
      <vt:lpstr>HUOLTOSOPIMUS &amp; RAHOITUS</vt:lpstr>
      <vt:lpstr>HUOLTOSOPIMUS &amp; RAHOITUS  </vt:lpstr>
      <vt:lpstr>WOODSMARTTM </vt:lpstr>
      <vt:lpstr>PowerPoint-esitys</vt:lpstr>
      <vt:lpstr>PowerPoint-esitys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Leena Piira</dc:creator>
  <cp:lastModifiedBy>Leena Piira</cp:lastModifiedBy>
  <cp:revision>64</cp:revision>
  <cp:lastPrinted>2018-07-31T13:32:22Z</cp:lastPrinted>
  <dcterms:created xsi:type="dcterms:W3CDTF">2018-06-14T13:15:42Z</dcterms:created>
  <dcterms:modified xsi:type="dcterms:W3CDTF">2019-06-27T05:41:37Z</dcterms:modified>
</cp:coreProperties>
</file>